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44" r:id="rId2"/>
    <p:sldId id="295" r:id="rId3"/>
    <p:sldId id="304" r:id="rId4"/>
    <p:sldId id="266" r:id="rId5"/>
    <p:sldId id="297" r:id="rId6"/>
    <p:sldId id="305" r:id="rId7"/>
    <p:sldId id="298" r:id="rId8"/>
    <p:sldId id="309" r:id="rId9"/>
    <p:sldId id="370" r:id="rId10"/>
    <p:sldId id="371" r:id="rId11"/>
    <p:sldId id="390" r:id="rId12"/>
    <p:sldId id="385" r:id="rId13"/>
    <p:sldId id="391" r:id="rId14"/>
    <p:sldId id="388" r:id="rId15"/>
    <p:sldId id="393" r:id="rId16"/>
    <p:sldId id="392" r:id="rId17"/>
    <p:sldId id="387" r:id="rId18"/>
    <p:sldId id="372" r:id="rId19"/>
    <p:sldId id="273" r:id="rId20"/>
    <p:sldId id="274" r:id="rId21"/>
    <p:sldId id="276" r:id="rId22"/>
    <p:sldId id="279" r:id="rId23"/>
    <p:sldId id="375" r:id="rId24"/>
    <p:sldId id="376" r:id="rId25"/>
    <p:sldId id="377" r:id="rId26"/>
    <p:sldId id="378" r:id="rId27"/>
    <p:sldId id="340" r:id="rId28"/>
    <p:sldId id="379" r:id="rId29"/>
    <p:sldId id="380" r:id="rId30"/>
    <p:sldId id="381" r:id="rId31"/>
    <p:sldId id="382" r:id="rId32"/>
    <p:sldId id="383" r:id="rId33"/>
    <p:sldId id="384" r:id="rId34"/>
    <p:sldId id="339" r:id="rId35"/>
    <p:sldId id="338" r:id="rId36"/>
    <p:sldId id="337" r:id="rId37"/>
    <p:sldId id="336" r:id="rId38"/>
    <p:sldId id="394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1" d="100"/>
          <a:sy n="51" d="100"/>
        </p:scale>
        <p:origin x="36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806A-2689-4407-A94B-F388D95F3799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7439E-222E-448C-9C49-B41EA7895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51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27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13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13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454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3D53-8077-4533-9903-C216F003E30D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59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0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5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0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1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75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5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5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73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1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0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3FC2-F61E-40AA-A831-1C8B14B9B0FB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38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microsoft.com/office/2007/relationships/hdphoto" Target="../media/hdphoto1.wdp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40.jpeg"/><Relationship Id="rId5" Type="http://schemas.microsoft.com/office/2007/relationships/hdphoto" Target="../media/hdphoto2.wdp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microsoft.com/office/2007/relationships/hdphoto" Target="../media/hdphoto1.wdp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40.jpeg"/><Relationship Id="rId5" Type="http://schemas.microsoft.com/office/2007/relationships/hdphoto" Target="../media/hdphoto2.wdp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microsoft.com/office/2007/relationships/hdphoto" Target="../media/hdphoto1.wdp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40.jpeg"/><Relationship Id="rId5" Type="http://schemas.microsoft.com/office/2007/relationships/hdphoto" Target="../media/hdphoto2.wdp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microsoft.com/office/2007/relationships/hdphoto" Target="../media/hdphoto1.wdp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40.jpeg"/><Relationship Id="rId5" Type="http://schemas.microsoft.com/office/2007/relationships/hdphoto" Target="../media/hdphoto2.wdp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microsoft.com/office/2007/relationships/hdphoto" Target="../media/hdphoto1.wdp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40.jpeg"/><Relationship Id="rId5" Type="http://schemas.microsoft.com/office/2007/relationships/hdphoto" Target="../media/hdphoto2.wdp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C9B1003-005D-452B-B95C-905C57A2B031}"/>
              </a:ext>
            </a:extLst>
          </p:cNvPr>
          <p:cNvSpPr txBox="1"/>
          <p:nvPr/>
        </p:nvSpPr>
        <p:spPr>
          <a:xfrm>
            <a:off x="1037328" y="282011"/>
            <a:ext cx="3257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Exotherm en endotherm</a:t>
            </a:r>
          </a:p>
        </p:txBody>
      </p:sp>
    </p:spTree>
    <p:extLst>
      <p:ext uri="{BB962C8B-B14F-4D97-AF65-F5344CB8AC3E}">
        <p14:creationId xmlns:p14="http://schemas.microsoft.com/office/powerpoint/2010/main" val="13660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Explo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1068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7B33D38-F478-4D6A-B78E-636F97AF9E8D}"/>
              </a:ext>
            </a:extLst>
          </p:cNvPr>
          <p:cNvSpPr txBox="1"/>
          <p:nvPr/>
        </p:nvSpPr>
        <p:spPr>
          <a:xfrm>
            <a:off x="756000" y="423924"/>
            <a:ext cx="752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Voor een chemische reactie zijn effectieve botsingen nodig.</a:t>
            </a:r>
          </a:p>
        </p:txBody>
      </p:sp>
    </p:spTree>
    <p:extLst>
      <p:ext uri="{BB962C8B-B14F-4D97-AF65-F5344CB8AC3E}">
        <p14:creationId xmlns:p14="http://schemas.microsoft.com/office/powerpoint/2010/main" val="167970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7B33D38-F478-4D6A-B78E-636F97AF9E8D}"/>
              </a:ext>
            </a:extLst>
          </p:cNvPr>
          <p:cNvSpPr txBox="1"/>
          <p:nvPr/>
        </p:nvSpPr>
        <p:spPr>
          <a:xfrm>
            <a:off x="756000" y="423924"/>
            <a:ext cx="752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Voor een chemische reactie zijn effectieve botsingen nodig: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E677C6C-FD21-432A-A4F5-DF49FF4308BB}"/>
              </a:ext>
            </a:extLst>
          </p:cNvPr>
          <p:cNvGrpSpPr/>
          <p:nvPr/>
        </p:nvGrpSpPr>
        <p:grpSpPr>
          <a:xfrm>
            <a:off x="-74428" y="885589"/>
            <a:ext cx="9290428" cy="2316758"/>
            <a:chOff x="-74428" y="1257541"/>
            <a:chExt cx="9290428" cy="2316758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EFF0F3-BC1A-4AAC-B791-076AC0349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471D0BA-99B0-4C33-AC77-B4BBC5B48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765E0D87-6966-44D3-A621-9FD1A7EB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AF2847FF-0D7A-44A7-9011-2D324E7DC89C}"/>
                </a:ext>
              </a:extLst>
            </p:cNvPr>
            <p:cNvSpPr txBox="1"/>
            <p:nvPr/>
          </p:nvSpPr>
          <p:spPr>
            <a:xfrm>
              <a:off x="3488948" y="2650969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F9FE140-9FDD-4187-8041-A8BB83FBA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8AA07F4-6E71-47A2-A0A6-3E8D39AD3D12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BDFAE349-BE7B-489C-A417-F0EC5C1290AE}"/>
              </a:ext>
            </a:extLst>
          </p:cNvPr>
          <p:cNvGrpSpPr/>
          <p:nvPr/>
        </p:nvGrpSpPr>
        <p:grpSpPr>
          <a:xfrm>
            <a:off x="-74428" y="885589"/>
            <a:ext cx="9290428" cy="2635866"/>
            <a:chOff x="-74428" y="1257541"/>
            <a:chExt cx="9290428" cy="2635866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55CC307C-66E7-4951-B860-A77D139D8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19FC1678-A928-49B2-9739-9ED63CC93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873593C8-4D7B-4A60-8837-895AAFA3F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8026ED7D-3207-48CE-90DB-8ADD41C6311B}"/>
                </a:ext>
              </a:extLst>
            </p:cNvPr>
            <p:cNvSpPr txBox="1"/>
            <p:nvPr/>
          </p:nvSpPr>
          <p:spPr>
            <a:xfrm>
              <a:off x="3488171" y="2970077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2110C9A8-0DD8-4EAC-A906-B2289FD8B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3BDC770-2044-428D-9E4D-ED19B99A6E2C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33261850-9370-48A3-B84C-DC77AAF1E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t="57303" r="40373" b="10290"/>
          <a:stretch/>
        </p:blipFill>
        <p:spPr>
          <a:xfrm>
            <a:off x="3488948" y="1032905"/>
            <a:ext cx="1912620" cy="15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7B33D38-F478-4D6A-B78E-636F97AF9E8D}"/>
              </a:ext>
            </a:extLst>
          </p:cNvPr>
          <p:cNvSpPr txBox="1"/>
          <p:nvPr/>
        </p:nvSpPr>
        <p:spPr>
          <a:xfrm>
            <a:off x="756000" y="423924"/>
            <a:ext cx="752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Voor een chemische reactie zijn effectieve botsingen nodig: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E677C6C-FD21-432A-A4F5-DF49FF4308BB}"/>
              </a:ext>
            </a:extLst>
          </p:cNvPr>
          <p:cNvGrpSpPr/>
          <p:nvPr/>
        </p:nvGrpSpPr>
        <p:grpSpPr>
          <a:xfrm>
            <a:off x="-74428" y="885589"/>
            <a:ext cx="9290428" cy="2635866"/>
            <a:chOff x="-74428" y="1257541"/>
            <a:chExt cx="9290428" cy="2635866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EFF0F3-BC1A-4AAC-B791-076AC0349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471D0BA-99B0-4C33-AC77-B4BBC5B48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765E0D87-6966-44D3-A621-9FD1A7EB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AF2847FF-0D7A-44A7-9011-2D324E7DC89C}"/>
                </a:ext>
              </a:extLst>
            </p:cNvPr>
            <p:cNvSpPr txBox="1"/>
            <p:nvPr/>
          </p:nvSpPr>
          <p:spPr>
            <a:xfrm>
              <a:off x="3488171" y="2970077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</a:rPr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F9FE140-9FDD-4187-8041-A8BB83FBA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8AA07F4-6E71-47A2-A0A6-3E8D39AD3D12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A1FC12F-7537-47B6-982D-7C3BBDC02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t="57303" r="40373" b="10290"/>
          <a:stretch/>
        </p:blipFill>
        <p:spPr>
          <a:xfrm>
            <a:off x="3488948" y="1032905"/>
            <a:ext cx="1912620" cy="15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7B33D38-F478-4D6A-B78E-636F97AF9E8D}"/>
              </a:ext>
            </a:extLst>
          </p:cNvPr>
          <p:cNvSpPr txBox="1"/>
          <p:nvPr/>
        </p:nvSpPr>
        <p:spPr>
          <a:xfrm>
            <a:off x="756000" y="423924"/>
            <a:ext cx="752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Voor een chemische reactie zijn effectieve botsingen nodig: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E677C6C-FD21-432A-A4F5-DF49FF4308BB}"/>
              </a:ext>
            </a:extLst>
          </p:cNvPr>
          <p:cNvGrpSpPr/>
          <p:nvPr/>
        </p:nvGrpSpPr>
        <p:grpSpPr>
          <a:xfrm>
            <a:off x="-74428" y="885589"/>
            <a:ext cx="9290428" cy="2316758"/>
            <a:chOff x="-74428" y="1257541"/>
            <a:chExt cx="9290428" cy="2316758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EFF0F3-BC1A-4AAC-B791-076AC0349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471D0BA-99B0-4C33-AC77-B4BBC5B48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765E0D87-6966-44D3-A621-9FD1A7EB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AF2847FF-0D7A-44A7-9011-2D324E7DC89C}"/>
                </a:ext>
              </a:extLst>
            </p:cNvPr>
            <p:cNvSpPr txBox="1"/>
            <p:nvPr/>
          </p:nvSpPr>
          <p:spPr>
            <a:xfrm>
              <a:off x="3488948" y="2650969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/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F9FE140-9FDD-4187-8041-A8BB83FBA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8AA07F4-6E71-47A2-A0A6-3E8D39AD3D12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A7ECF9D8-7FB0-4BFB-9A45-0CA801D74A7B}"/>
              </a:ext>
            </a:extLst>
          </p:cNvPr>
          <p:cNvSpPr txBox="1"/>
          <p:nvPr/>
        </p:nvSpPr>
        <p:spPr>
          <a:xfrm>
            <a:off x="756000" y="3420000"/>
            <a:ext cx="72147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400" dirty="0"/>
          </a:p>
          <a:p>
            <a:r>
              <a:rPr lang="nl-NL" sz="2400" dirty="0">
                <a:solidFill>
                  <a:srgbClr val="FF0000"/>
                </a:solidFill>
              </a:rPr>
              <a:t>Meer effectieve botsingen per seconde: snellere reactie.</a:t>
            </a:r>
          </a:p>
          <a:p>
            <a:endParaRPr lang="nl-NL" sz="1600" dirty="0"/>
          </a:p>
          <a:p>
            <a:endParaRPr lang="nl-NL" sz="2400" dirty="0"/>
          </a:p>
          <a:p>
            <a:endParaRPr lang="nl-NL" sz="1200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839C87A7-552B-4E45-9D1E-5929675939BB}"/>
              </a:ext>
            </a:extLst>
          </p:cNvPr>
          <p:cNvGrpSpPr/>
          <p:nvPr/>
        </p:nvGrpSpPr>
        <p:grpSpPr>
          <a:xfrm>
            <a:off x="-74428" y="885589"/>
            <a:ext cx="9290428" cy="2635866"/>
            <a:chOff x="-74428" y="1257541"/>
            <a:chExt cx="9290428" cy="2635866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FCC1B753-AE1D-445E-B871-A117C0CFF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FF24759A-1C9F-4313-9CDF-FF344A782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24A3F11A-21C8-423A-AC0B-EBF6956CB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1FD9C469-6458-49DB-82CB-3CA01769B204}"/>
                </a:ext>
              </a:extLst>
            </p:cNvPr>
            <p:cNvSpPr txBox="1"/>
            <p:nvPr/>
          </p:nvSpPr>
          <p:spPr>
            <a:xfrm>
              <a:off x="3488171" y="2970077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/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D475CAC5-6DB0-4FD1-A8D1-448E86186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245455D3-4FA3-4E00-9D14-82B5BD5C13A2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9BE22F3-A7B0-4473-A392-89F6546014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t="57303" r="40373" b="10290"/>
          <a:stretch/>
        </p:blipFill>
        <p:spPr>
          <a:xfrm>
            <a:off x="3488948" y="1032905"/>
            <a:ext cx="1912620" cy="15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7B33D38-F478-4D6A-B78E-636F97AF9E8D}"/>
              </a:ext>
            </a:extLst>
          </p:cNvPr>
          <p:cNvSpPr txBox="1"/>
          <p:nvPr/>
        </p:nvSpPr>
        <p:spPr>
          <a:xfrm>
            <a:off x="756000" y="423924"/>
            <a:ext cx="752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Voor een chemische reactie zijn effectieve botsingen nodig: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E677C6C-FD21-432A-A4F5-DF49FF4308BB}"/>
              </a:ext>
            </a:extLst>
          </p:cNvPr>
          <p:cNvGrpSpPr/>
          <p:nvPr/>
        </p:nvGrpSpPr>
        <p:grpSpPr>
          <a:xfrm>
            <a:off x="-74428" y="885589"/>
            <a:ext cx="9290428" cy="2316758"/>
            <a:chOff x="-74428" y="1257541"/>
            <a:chExt cx="9290428" cy="2316758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EFF0F3-BC1A-4AAC-B791-076AC0349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471D0BA-99B0-4C33-AC77-B4BBC5B48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765E0D87-6966-44D3-A621-9FD1A7EB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AF2847FF-0D7A-44A7-9011-2D324E7DC89C}"/>
                </a:ext>
              </a:extLst>
            </p:cNvPr>
            <p:cNvSpPr txBox="1"/>
            <p:nvPr/>
          </p:nvSpPr>
          <p:spPr>
            <a:xfrm>
              <a:off x="3488948" y="2650969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/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F9FE140-9FDD-4187-8041-A8BB83FBA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8AA07F4-6E71-47A2-A0A6-3E8D39AD3D12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A7ECF9D8-7FB0-4BFB-9A45-0CA801D74A7B}"/>
              </a:ext>
            </a:extLst>
          </p:cNvPr>
          <p:cNvSpPr txBox="1"/>
          <p:nvPr/>
        </p:nvSpPr>
        <p:spPr>
          <a:xfrm>
            <a:off x="756000" y="3420000"/>
            <a:ext cx="781246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400" dirty="0"/>
          </a:p>
          <a:p>
            <a:r>
              <a:rPr lang="nl-NL" sz="2400" dirty="0"/>
              <a:t>Meer effectieve botsingen per seconde: snellere reactie.</a:t>
            </a:r>
          </a:p>
          <a:p>
            <a:endParaRPr lang="nl-NL" sz="1600" dirty="0"/>
          </a:p>
          <a:p>
            <a:endParaRPr lang="nl-NL" sz="2400" dirty="0"/>
          </a:p>
          <a:p>
            <a:endParaRPr lang="nl-NL" sz="1200" dirty="0"/>
          </a:p>
          <a:p>
            <a:r>
              <a:rPr lang="nl-NL" sz="2400" dirty="0">
                <a:solidFill>
                  <a:srgbClr val="FF0000"/>
                </a:solidFill>
              </a:rPr>
              <a:t>Bij een niet-effectieve botsing veranderen de moleculen niet.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999942A3-CB90-4AF7-8070-72721B26D7D0}"/>
              </a:ext>
            </a:extLst>
          </p:cNvPr>
          <p:cNvGrpSpPr/>
          <p:nvPr/>
        </p:nvGrpSpPr>
        <p:grpSpPr>
          <a:xfrm>
            <a:off x="-74428" y="885589"/>
            <a:ext cx="9290428" cy="2635866"/>
            <a:chOff x="-74428" y="1257541"/>
            <a:chExt cx="9290428" cy="2635866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42888F8F-C2BB-4101-8B2C-3829E2C233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86EABB9F-724A-4CD4-8C68-37B2172DB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DDAD966F-FDA0-43C9-A9CA-8B464229A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574D233-EF02-4DFC-A64E-ABEF0FECBA0E}"/>
                </a:ext>
              </a:extLst>
            </p:cNvPr>
            <p:cNvSpPr txBox="1"/>
            <p:nvPr/>
          </p:nvSpPr>
          <p:spPr>
            <a:xfrm>
              <a:off x="3488171" y="2970077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/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0F0A293F-E0D9-4FAD-B9CE-DFE09C42A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3B81AD6-A083-4D20-B749-C2149E0936D1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9323CCD2-B71E-47A3-BF4A-5D5827758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t="57303" r="40373" b="10290"/>
          <a:stretch/>
        </p:blipFill>
        <p:spPr>
          <a:xfrm>
            <a:off x="3488948" y="1032905"/>
            <a:ext cx="1912620" cy="15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2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DC576C93-0A27-4A4B-8D65-777B40E43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45620" r="-1068" b="44158"/>
          <a:stretch/>
        </p:blipFill>
        <p:spPr>
          <a:xfrm>
            <a:off x="24699" y="6396381"/>
            <a:ext cx="9144000" cy="50405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7B33D38-F478-4D6A-B78E-636F97AF9E8D}"/>
              </a:ext>
            </a:extLst>
          </p:cNvPr>
          <p:cNvSpPr txBox="1"/>
          <p:nvPr/>
        </p:nvSpPr>
        <p:spPr>
          <a:xfrm>
            <a:off x="756000" y="423924"/>
            <a:ext cx="752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Voor een chemische reactie zijn effectieve botsingen nodig: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E677C6C-FD21-432A-A4F5-DF49FF4308BB}"/>
              </a:ext>
            </a:extLst>
          </p:cNvPr>
          <p:cNvGrpSpPr/>
          <p:nvPr/>
        </p:nvGrpSpPr>
        <p:grpSpPr>
          <a:xfrm>
            <a:off x="-74428" y="885589"/>
            <a:ext cx="9290428" cy="2316758"/>
            <a:chOff x="-74428" y="1257541"/>
            <a:chExt cx="9290428" cy="2316758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EFF0F3-BC1A-4AAC-B791-076AC0349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471D0BA-99B0-4C33-AC77-B4BBC5B48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765E0D87-6966-44D3-A621-9FD1A7EB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AF2847FF-0D7A-44A7-9011-2D324E7DC89C}"/>
                </a:ext>
              </a:extLst>
            </p:cNvPr>
            <p:cNvSpPr txBox="1"/>
            <p:nvPr/>
          </p:nvSpPr>
          <p:spPr>
            <a:xfrm>
              <a:off x="3488948" y="2650969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/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F9FE140-9FDD-4187-8041-A8BB83FBA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8AA07F4-6E71-47A2-A0A6-3E8D39AD3D12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A7ECF9D8-7FB0-4BFB-9A45-0CA801D74A7B}"/>
              </a:ext>
            </a:extLst>
          </p:cNvPr>
          <p:cNvSpPr txBox="1"/>
          <p:nvPr/>
        </p:nvSpPr>
        <p:spPr>
          <a:xfrm>
            <a:off x="756000" y="3420000"/>
            <a:ext cx="781246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400" dirty="0"/>
          </a:p>
          <a:p>
            <a:r>
              <a:rPr lang="nl-NL" sz="2400" dirty="0"/>
              <a:t>Meer effectieve botsingen per seconde: snellere reactie.</a:t>
            </a:r>
          </a:p>
          <a:p>
            <a:endParaRPr lang="nl-NL" sz="1600" dirty="0"/>
          </a:p>
          <a:p>
            <a:endParaRPr lang="nl-NL" sz="2400" dirty="0"/>
          </a:p>
          <a:p>
            <a:endParaRPr lang="nl-NL" sz="1200" dirty="0"/>
          </a:p>
          <a:p>
            <a:r>
              <a:rPr lang="nl-NL" sz="2400" dirty="0"/>
              <a:t>Bij een niet-effectieve botsing veranderen de moleculen niet.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0D557DF-8EBC-409B-ACE1-9FC969BD91FD}"/>
              </a:ext>
            </a:extLst>
          </p:cNvPr>
          <p:cNvSpPr/>
          <p:nvPr/>
        </p:nvSpPr>
        <p:spPr>
          <a:xfrm>
            <a:off x="3467507" y="6399659"/>
            <a:ext cx="2015591" cy="525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7ADDB6-E6D9-4432-B94E-8385C1950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7"/>
          <a:stretch/>
        </p:blipFill>
        <p:spPr>
          <a:xfrm>
            <a:off x="-74428" y="5264694"/>
            <a:ext cx="9144000" cy="1246247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F35AD2C9-F518-4DB2-AD88-06CDEA853499}"/>
              </a:ext>
            </a:extLst>
          </p:cNvPr>
          <p:cNvGrpSpPr/>
          <p:nvPr/>
        </p:nvGrpSpPr>
        <p:grpSpPr>
          <a:xfrm>
            <a:off x="-74428" y="885589"/>
            <a:ext cx="9290428" cy="2635866"/>
            <a:chOff x="-74428" y="1257541"/>
            <a:chExt cx="9290428" cy="2635866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FA8F7E1A-4FAD-476F-B84A-709A8107E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27"/>
            <a:stretch/>
          </p:blipFill>
          <p:spPr>
            <a:xfrm>
              <a:off x="-74428" y="1523306"/>
              <a:ext cx="9144000" cy="1246247"/>
            </a:xfrm>
            <a:prstGeom prst="rect">
              <a:avLst/>
            </a:prstGeom>
          </p:spPr>
        </p:pic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6D3CBA93-513D-4A95-A7C2-F2CB587BF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57302" b="1811"/>
            <a:stretch/>
          </p:blipFill>
          <p:spPr>
            <a:xfrm>
              <a:off x="5401872" y="1374060"/>
              <a:ext cx="3707904" cy="2016224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C0E67A4B-4435-4CDA-BB09-8C37E2FF4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88994" r="-1176" b="-758"/>
            <a:stretch/>
          </p:blipFill>
          <p:spPr>
            <a:xfrm>
              <a:off x="72000" y="2916869"/>
              <a:ext cx="9144000" cy="580114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33588C21-F05A-41D3-918A-8C8C264DCF25}"/>
                </a:ext>
              </a:extLst>
            </p:cNvPr>
            <p:cNvSpPr txBox="1"/>
            <p:nvPr/>
          </p:nvSpPr>
          <p:spPr>
            <a:xfrm>
              <a:off x="3488171" y="2970077"/>
              <a:ext cx="231165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/>
                <a:t>Geactiveerde toestand</a:t>
              </a:r>
            </a:p>
            <a:p>
              <a:endParaRPr lang="nl-NL" dirty="0"/>
            </a:p>
            <a:p>
              <a:endParaRPr lang="nl-NL" dirty="0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FBEA4528-8B75-471A-9B03-FC65C9C9AB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8" t="57302" r="16936" b="17425"/>
            <a:stretch/>
          </p:blipFill>
          <p:spPr>
            <a:xfrm>
              <a:off x="6156000" y="1593306"/>
              <a:ext cx="1458042" cy="1246247"/>
            </a:xfrm>
            <a:prstGeom prst="rect">
              <a:avLst/>
            </a:prstGeom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24612393-B9B2-45BC-A28C-C7AD3727B255}"/>
                </a:ext>
              </a:extLst>
            </p:cNvPr>
            <p:cNvSpPr/>
            <p:nvPr/>
          </p:nvSpPr>
          <p:spPr>
            <a:xfrm>
              <a:off x="6448929" y="1257541"/>
              <a:ext cx="914400" cy="363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A284E2F8-0F14-489D-9B8F-C5EF9ECA5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t="57303" r="40373" b="10290"/>
          <a:stretch/>
        </p:blipFill>
        <p:spPr>
          <a:xfrm>
            <a:off x="3488948" y="1032905"/>
            <a:ext cx="1912620" cy="15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6B79C9F-5EBE-4298-B7CB-FC2BEC169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065"/>
          <a:stretch/>
        </p:blipFill>
        <p:spPr>
          <a:xfrm>
            <a:off x="318564" y="1290620"/>
            <a:ext cx="8659182" cy="233927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3140BCA-88CE-4318-B802-6849E4CF207E}"/>
              </a:ext>
            </a:extLst>
          </p:cNvPr>
          <p:cNvSpPr txBox="1"/>
          <p:nvPr/>
        </p:nvSpPr>
        <p:spPr>
          <a:xfrm>
            <a:off x="756000" y="423924"/>
            <a:ext cx="301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Een effectieve botsing:</a:t>
            </a:r>
          </a:p>
        </p:txBody>
      </p:sp>
    </p:spTree>
    <p:extLst>
      <p:ext uri="{BB962C8B-B14F-4D97-AF65-F5344CB8AC3E}">
        <p14:creationId xmlns:p14="http://schemas.microsoft.com/office/powerpoint/2010/main" val="25305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C5531E6-A069-48E8-9AF3-D68BE9BDA188}"/>
              </a:ext>
            </a:extLst>
          </p:cNvPr>
          <p:cNvSpPr txBox="1"/>
          <p:nvPr/>
        </p:nvSpPr>
        <p:spPr>
          <a:xfrm>
            <a:off x="756000" y="423924"/>
            <a:ext cx="223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Reactiesnelheid.</a:t>
            </a:r>
          </a:p>
        </p:txBody>
      </p:sp>
    </p:spTree>
    <p:extLst>
      <p:ext uri="{BB962C8B-B14F-4D97-AF65-F5344CB8AC3E}">
        <p14:creationId xmlns:p14="http://schemas.microsoft.com/office/powerpoint/2010/main" val="4170105935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dietistenpraktijkaliceroest.nl/images/app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2827369" cy="34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831" y="1847696"/>
            <a:ext cx="2188754" cy="25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68837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2" r="49585" b="19350"/>
          <a:stretch/>
        </p:blipFill>
        <p:spPr>
          <a:xfrm>
            <a:off x="383599" y="1262743"/>
            <a:ext cx="5726644" cy="501015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3244FB4-9940-46DF-8BD6-9C595B195127}"/>
              </a:ext>
            </a:extLst>
          </p:cNvPr>
          <p:cNvSpPr txBox="1"/>
          <p:nvPr/>
        </p:nvSpPr>
        <p:spPr>
          <a:xfrm>
            <a:off x="1037328" y="282011"/>
            <a:ext cx="7198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Exotherme reactie:  </a:t>
            </a:r>
            <a:r>
              <a:rPr lang="nl-NL" sz="2400" dirty="0"/>
              <a:t>er komt bij deze reactie energie vrij.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dietistenpraktijkaliceroest.nl/images/app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2827369" cy="34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831" y="1847696"/>
            <a:ext cx="2188754" cy="25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ul\Pictures\appel r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95" y="1702947"/>
            <a:ext cx="2765425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C:\Users\Paul\Pictures\Appel2.jpg">
            <a:extLst>
              <a:ext uri="{FF2B5EF4-FFF2-40B4-BE49-F238E27FC236}">
                <a16:creationId xmlns:a16="http://schemas.microsoft.com/office/drawing/2014/main" id="{D410FFBF-3962-4EFD-8BA2-07658BAF5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r="21397"/>
          <a:stretch/>
        </p:blipFill>
        <p:spPr bwMode="auto">
          <a:xfrm>
            <a:off x="1505527" y="1087074"/>
            <a:ext cx="2687782" cy="36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E8B2B42-533E-4A01-A11B-FB9146823704}"/>
              </a:ext>
            </a:extLst>
          </p:cNvPr>
          <p:cNvSpPr txBox="1"/>
          <p:nvPr/>
        </p:nvSpPr>
        <p:spPr>
          <a:xfrm>
            <a:off x="1115616" y="577092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De reactiesnelheid is afhankelijk van de </a:t>
            </a:r>
            <a:r>
              <a:rPr lang="nl-NL" sz="2400" b="1" dirty="0">
                <a:solidFill>
                  <a:srgbClr val="FF0000"/>
                </a:solidFill>
              </a:rPr>
              <a:t>soort beginstof</a:t>
            </a:r>
          </a:p>
        </p:txBody>
      </p:sp>
    </p:spTree>
    <p:extLst>
      <p:ext uri="{BB962C8B-B14F-4D97-AF65-F5344CB8AC3E}">
        <p14:creationId xmlns:p14="http://schemas.microsoft.com/office/powerpoint/2010/main" val="3995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658" y="1911507"/>
            <a:ext cx="3945765" cy="26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Zalm-Forel-groothan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0725"/>
            <a:ext cx="3947018" cy="26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8719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658" y="1911507"/>
            <a:ext cx="3945765" cy="26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Zalm-Forel-groothande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0725"/>
            <a:ext cx="3947018" cy="26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619672" y="170605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-10</a:t>
            </a:r>
            <a:r>
              <a:rPr lang="nl-NL" sz="3200" baseline="30000" dirty="0"/>
              <a:t>o</a:t>
            </a:r>
            <a:r>
              <a:rPr lang="nl-NL" sz="3200" dirty="0"/>
              <a:t> C</a:t>
            </a:r>
          </a:p>
        </p:txBody>
      </p:sp>
      <p:sp>
        <p:nvSpPr>
          <p:cNvPr id="3" name="Rechthoek 2"/>
          <p:cNvSpPr/>
          <p:nvPr/>
        </p:nvSpPr>
        <p:spPr>
          <a:xfrm>
            <a:off x="5651192" y="1667761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3200" dirty="0">
                <a:solidFill>
                  <a:prstClr val="black"/>
                </a:solidFill>
              </a:rPr>
              <a:t>     20</a:t>
            </a:r>
            <a:r>
              <a:rPr lang="nl-NL" sz="3200" baseline="30000" dirty="0">
                <a:solidFill>
                  <a:prstClr val="black"/>
                </a:solidFill>
              </a:rPr>
              <a:t>o</a:t>
            </a:r>
            <a:r>
              <a:rPr lang="nl-NL" sz="3200" dirty="0">
                <a:solidFill>
                  <a:prstClr val="black"/>
                </a:solidFill>
              </a:rPr>
              <a:t> C</a:t>
            </a:r>
          </a:p>
        </p:txBody>
      </p:sp>
      <p:pic>
        <p:nvPicPr>
          <p:cNvPr id="4" name="Picture 2" descr="C:\Users\Paul\Pictures\vis vers.jpg">
            <a:extLst>
              <a:ext uri="{FF2B5EF4-FFF2-40B4-BE49-F238E27FC236}">
                <a16:creationId xmlns:a16="http://schemas.microsoft.com/office/drawing/2014/main" id="{188A884E-1FF4-8F3C-3EEF-87230E47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36" y="2204864"/>
            <a:ext cx="441483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67EF7EB-BB29-F4C6-C235-D40D868B2811}"/>
              </a:ext>
            </a:extLst>
          </p:cNvPr>
          <p:cNvSpPr txBox="1"/>
          <p:nvPr/>
        </p:nvSpPr>
        <p:spPr>
          <a:xfrm>
            <a:off x="1115616" y="577092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De reactiesnelheid is afhankelijk van de </a:t>
            </a:r>
            <a:r>
              <a:rPr lang="nl-NL" sz="2400" b="1" dirty="0">
                <a:solidFill>
                  <a:srgbClr val="FF0000"/>
                </a:solidFill>
              </a:rPr>
              <a:t>temperatuur</a:t>
            </a:r>
          </a:p>
        </p:txBody>
      </p:sp>
    </p:spTree>
    <p:extLst>
      <p:ext uri="{BB962C8B-B14F-4D97-AF65-F5344CB8AC3E}">
        <p14:creationId xmlns:p14="http://schemas.microsoft.com/office/powerpoint/2010/main" val="257262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1524000" y="1397000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</a:t>
                      </a:r>
                      <a:r>
                        <a:rPr lang="nl-NL" baseline="30000" dirty="0"/>
                        <a:t>o </a:t>
                      </a:r>
                      <a:r>
                        <a:rPr lang="nl-NL" baseline="0" dirty="0"/>
                        <a:t>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20</a:t>
                      </a:r>
                      <a:r>
                        <a:rPr lang="nl-NL" baseline="30000" dirty="0"/>
                        <a:t>o </a:t>
                      </a:r>
                      <a:r>
                        <a:rPr lang="nl-NL" baseline="0" dirty="0"/>
                        <a:t>C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08.00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32.768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262.144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2.097.152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1547664" y="62068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  Toename aantal bacteriën </a:t>
            </a:r>
          </a:p>
        </p:txBody>
      </p:sp>
    </p:spTree>
    <p:extLst>
      <p:ext uri="{BB962C8B-B14F-4D97-AF65-F5344CB8AC3E}">
        <p14:creationId xmlns:p14="http://schemas.microsoft.com/office/powerpoint/2010/main" val="22261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lablablog.nl/wp-content/uploads/2009/06/baard-geen-baar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957"/>
          <a:stretch/>
        </p:blipFill>
        <p:spPr bwMode="auto">
          <a:xfrm>
            <a:off x="971600" y="1889636"/>
            <a:ext cx="2867727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blablablog.nl/wp-content/uploads/2009/06/baard-geen-baar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r="50000"/>
          <a:stretch/>
        </p:blipFill>
        <p:spPr bwMode="auto">
          <a:xfrm>
            <a:off x="5340524" y="1889636"/>
            <a:ext cx="277630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 flipH="1">
            <a:off x="5220070" y="620688"/>
            <a:ext cx="288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koorts </a:t>
            </a:r>
          </a:p>
        </p:txBody>
      </p:sp>
    </p:spTree>
    <p:extLst>
      <p:ext uri="{BB962C8B-B14F-4D97-AF65-F5344CB8AC3E}">
        <p14:creationId xmlns:p14="http://schemas.microsoft.com/office/powerpoint/2010/main" val="60435589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83552"/>
            <a:ext cx="4163345" cy="416334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2078"/>
            <a:ext cx="2578596" cy="4297660"/>
          </a:xfrm>
          <a:prstGeom prst="rect">
            <a:avLst/>
          </a:prstGeom>
        </p:spPr>
      </p:pic>
      <p:grpSp>
        <p:nvGrpSpPr>
          <p:cNvPr id="4" name="Groep 3"/>
          <p:cNvGrpSpPr/>
          <p:nvPr/>
        </p:nvGrpSpPr>
        <p:grpSpPr>
          <a:xfrm>
            <a:off x="6372200" y="548679"/>
            <a:ext cx="1872208" cy="3998217"/>
            <a:chOff x="6588224" y="1268760"/>
            <a:chExt cx="1080120" cy="2664296"/>
          </a:xfrm>
        </p:grpSpPr>
        <p:pic>
          <p:nvPicPr>
            <p:cNvPr id="9218" name="Picture 2" descr="Ijsazijn 99 %  ½ lit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35"/>
            <a:stretch/>
          </p:blipFill>
          <p:spPr bwMode="auto">
            <a:xfrm>
              <a:off x="6588224" y="1268760"/>
              <a:ext cx="1080120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www.bijenhouden.nl/index.php?view=image&amp;format=raw&amp;type=img&amp;id=730&amp;option=com_joomgallery&amp;Itemid=6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0" r="18422"/>
            <a:stretch/>
          </p:blipFill>
          <p:spPr bwMode="auto">
            <a:xfrm>
              <a:off x="6696236" y="2348880"/>
              <a:ext cx="828092" cy="900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98127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252536" y="383552"/>
            <a:ext cx="8496944" cy="4366186"/>
            <a:chOff x="-252536" y="383552"/>
            <a:chExt cx="8496944" cy="4366186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4" name="Groep 3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9218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kstvak 4"/>
          <p:cNvSpPr txBox="1"/>
          <p:nvPr/>
        </p:nvSpPr>
        <p:spPr>
          <a:xfrm>
            <a:off x="755576" y="486916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4% azijnzuur                                8 % azijnzuur                        80 -99 % azijnzuur</a:t>
            </a:r>
          </a:p>
          <a:p>
            <a:endParaRPr lang="nl-NL" dirty="0"/>
          </a:p>
          <a:p>
            <a:r>
              <a:rPr lang="nl-NL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22491272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252536" y="383552"/>
            <a:ext cx="8496944" cy="4366186"/>
            <a:chOff x="-252536" y="383552"/>
            <a:chExt cx="8496944" cy="4366186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383552"/>
              <a:ext cx="4163345" cy="4163345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52078"/>
              <a:ext cx="2578596" cy="4297660"/>
            </a:xfrm>
            <a:prstGeom prst="rect">
              <a:avLst/>
            </a:prstGeom>
          </p:spPr>
        </p:pic>
        <p:grpSp>
          <p:nvGrpSpPr>
            <p:cNvPr id="4" name="Groep 3"/>
            <p:cNvGrpSpPr/>
            <p:nvPr/>
          </p:nvGrpSpPr>
          <p:grpSpPr>
            <a:xfrm>
              <a:off x="6372200" y="548679"/>
              <a:ext cx="1872208" cy="3998217"/>
              <a:chOff x="6588224" y="1268760"/>
              <a:chExt cx="1080120" cy="2664296"/>
            </a:xfrm>
          </p:grpSpPr>
          <p:pic>
            <p:nvPicPr>
              <p:cNvPr id="9218" name="Picture 2" descr="Ijsazijn 99 %  ½ liter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35"/>
              <a:stretch/>
            </p:blipFill>
            <p:spPr bwMode="auto">
              <a:xfrm>
                <a:off x="6588224" y="1268760"/>
                <a:ext cx="1080120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" name="Picture 4" descr="http://www.bijenhouden.nl/index.php?view=image&amp;format=raw&amp;type=img&amp;id=730&amp;option=com_joomgallery&amp;Itemid=61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0" r="18422"/>
              <a:stretch/>
            </p:blipFill>
            <p:spPr bwMode="auto">
              <a:xfrm>
                <a:off x="6696236" y="2348880"/>
                <a:ext cx="828092" cy="900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kstvak 4"/>
          <p:cNvSpPr txBox="1"/>
          <p:nvPr/>
        </p:nvSpPr>
        <p:spPr>
          <a:xfrm>
            <a:off x="755576" y="486916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4% azijnzuur                                8 % azijnzuur                        80 -99 % azijnzuur</a:t>
            </a:r>
          </a:p>
          <a:p>
            <a:endParaRPr lang="nl-NL" dirty="0"/>
          </a:p>
          <a:p>
            <a:r>
              <a:rPr lang="nl-NL" dirty="0"/>
              <a:t>           salades                                     ontkalken                                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66" y="5330825"/>
            <a:ext cx="908720" cy="9087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25" y="5175742"/>
            <a:ext cx="1065510" cy="106551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38681BA-BC08-48F4-930D-DFA0E7046713}"/>
              </a:ext>
            </a:extLst>
          </p:cNvPr>
          <p:cNvSpPr txBox="1"/>
          <p:nvPr/>
        </p:nvSpPr>
        <p:spPr>
          <a:xfrm>
            <a:off x="1157931" y="6239545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De reactiesnelheid is afhankelijk van de </a:t>
            </a:r>
            <a:r>
              <a:rPr lang="nl-NL" sz="2400" b="1" dirty="0">
                <a:solidFill>
                  <a:srgbClr val="FF0000"/>
                </a:solidFill>
              </a:rPr>
              <a:t>concentratie</a:t>
            </a:r>
          </a:p>
        </p:txBody>
      </p:sp>
    </p:spTree>
    <p:extLst>
      <p:ext uri="{BB962C8B-B14F-4D97-AF65-F5344CB8AC3E}">
        <p14:creationId xmlns:p14="http://schemas.microsoft.com/office/powerpoint/2010/main" val="3668871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2.gstatic.com/images?q=tbn:ANd9GcTtgR1hcKIQX3qnvvnHrQPH2XNLhsxq1EMUzzTSsxTJztjJx2F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39889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E3E713E-5A69-4188-92DE-5CB2AC945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513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3" r="49585" b="19350"/>
          <a:stretch/>
        </p:blipFill>
        <p:spPr>
          <a:xfrm>
            <a:off x="383599" y="1306285"/>
            <a:ext cx="5726644" cy="496660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D669DC3-F52C-4BFA-8145-EE279AB95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t="14879" r="36262" b="4603"/>
          <a:stretch/>
        </p:blipFill>
        <p:spPr>
          <a:xfrm>
            <a:off x="6320573" y="2010840"/>
            <a:ext cx="2439828" cy="345438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A5128EA-A96A-4D40-AD31-8FEF3E5F2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72" y="2010833"/>
            <a:ext cx="2439828" cy="345438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9D955FF-1752-43B3-8A71-B95B77A82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71" y="2010827"/>
            <a:ext cx="2439828" cy="345438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720CF0A-23BB-4A06-953E-360269985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69" y="2010827"/>
            <a:ext cx="2439828" cy="3454387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B80FF367-8642-4372-A950-226FD1624B6F}"/>
              </a:ext>
            </a:extLst>
          </p:cNvPr>
          <p:cNvSpPr txBox="1"/>
          <p:nvPr/>
        </p:nvSpPr>
        <p:spPr>
          <a:xfrm>
            <a:off x="1037328" y="282011"/>
            <a:ext cx="7198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Exotherme reactie:  </a:t>
            </a:r>
            <a:r>
              <a:rPr lang="nl-NL" sz="2400" dirty="0"/>
              <a:t>er komt bij deze reactie energie vrij.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BF8C8AF-E902-4D29-BFBB-E4C1E98BE8A7}"/>
              </a:ext>
            </a:extLst>
          </p:cNvPr>
          <p:cNvSpPr txBox="1"/>
          <p:nvPr/>
        </p:nvSpPr>
        <p:spPr>
          <a:xfrm>
            <a:off x="6519694" y="1179841"/>
            <a:ext cx="2041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In de vorm van</a:t>
            </a:r>
          </a:p>
          <a:p>
            <a:r>
              <a:rPr lang="nl-NL" sz="2400" dirty="0">
                <a:solidFill>
                  <a:srgbClr val="FF0000"/>
                </a:solidFill>
              </a:rPr>
              <a:t>          licht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D3584AD-BEA3-47CC-BF67-E9B7DC56C1C1}"/>
              </a:ext>
            </a:extLst>
          </p:cNvPr>
          <p:cNvSpPr txBox="1"/>
          <p:nvPr/>
        </p:nvSpPr>
        <p:spPr>
          <a:xfrm>
            <a:off x="6519694" y="1179838"/>
            <a:ext cx="2041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In de vorm van</a:t>
            </a:r>
          </a:p>
          <a:p>
            <a:r>
              <a:rPr lang="nl-NL" sz="2400" dirty="0">
                <a:solidFill>
                  <a:srgbClr val="FF0000"/>
                </a:solidFill>
              </a:rPr>
              <a:t>       warmte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8DB81B3-E04C-4D2A-904B-716BD934AAAE}"/>
              </a:ext>
            </a:extLst>
          </p:cNvPr>
          <p:cNvSpPr txBox="1"/>
          <p:nvPr/>
        </p:nvSpPr>
        <p:spPr>
          <a:xfrm>
            <a:off x="6519694" y="1179836"/>
            <a:ext cx="2041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In de vorm van</a:t>
            </a:r>
          </a:p>
          <a:p>
            <a:r>
              <a:rPr lang="nl-NL" sz="2400" dirty="0">
                <a:solidFill>
                  <a:srgbClr val="FF0000"/>
                </a:solidFill>
              </a:rPr>
              <a:t>        stroom</a:t>
            </a:r>
          </a:p>
        </p:txBody>
      </p:sp>
    </p:spTree>
    <p:extLst>
      <p:ext uri="{BB962C8B-B14F-4D97-AF65-F5344CB8AC3E}">
        <p14:creationId xmlns:p14="http://schemas.microsoft.com/office/powerpoint/2010/main" val="16834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8" grpId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dutchtaste.com/images/bp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4025"/>
            <a:ext cx="3129136" cy="31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0E96FDD-C09E-4A0A-9CF9-F9754B92E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30116"/>
            <a:ext cx="2746276" cy="27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79209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unstbeeld.nl/upload/weblog/auteur/54/bloguploads/image/weblog%20Roos%20van%20Put/10-05-03/Ujin%20Lee%20en%20Tom%20Edwards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t="12987" r="14796" b="21491"/>
          <a:stretch/>
        </p:blipFill>
        <p:spPr bwMode="auto">
          <a:xfrm>
            <a:off x="0" y="0"/>
            <a:ext cx="998036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D1086E4-B6F9-4390-97B7-A32353BE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30116"/>
            <a:ext cx="2746276" cy="27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8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1A19EDD-5EAD-49BD-B7C6-7734511D8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3787" cy="6858000"/>
          </a:xfrm>
          <a:prstGeom prst="rect">
            <a:avLst/>
          </a:prstGeom>
        </p:spPr>
      </p:pic>
      <p:pic>
        <p:nvPicPr>
          <p:cNvPr id="106" name="Picture 2" descr="http://www.kunstbeeld.nl/upload/weblog/auteur/54/bloguploads/image/weblog%20Roos%20van%20Put/10-05-03/Ujin%20Lee%20en%20Tom%20Edwards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t="12987" r="14796" b="21491"/>
          <a:stretch/>
        </p:blipFill>
        <p:spPr bwMode="auto">
          <a:xfrm>
            <a:off x="-1" y="0"/>
            <a:ext cx="998036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1425C24-F294-44F4-896D-BD74E67D9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9008A5A-D36D-4ED7-B1FB-AFE1DED4D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948" y="5229200"/>
            <a:ext cx="2381250" cy="28575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FCAFBFF-F332-4AD5-A083-F7FC7A0E6898}"/>
              </a:ext>
            </a:extLst>
          </p:cNvPr>
          <p:cNvSpPr txBox="1"/>
          <p:nvPr/>
        </p:nvSpPr>
        <p:spPr>
          <a:xfrm>
            <a:off x="1115616" y="577092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FFFF"/>
                </a:solidFill>
              </a:rPr>
              <a:t>De reactiesnelheid is afhankelijk van de </a:t>
            </a:r>
            <a:r>
              <a:rPr lang="nl-NL" sz="2400" b="1" dirty="0">
                <a:solidFill>
                  <a:srgbClr val="FF0000"/>
                </a:solidFill>
              </a:rPr>
              <a:t>verdelingsgraad</a:t>
            </a:r>
          </a:p>
        </p:txBody>
      </p:sp>
    </p:spTree>
    <p:extLst>
      <p:ext uri="{BB962C8B-B14F-4D97-AF65-F5344CB8AC3E}">
        <p14:creationId xmlns:p14="http://schemas.microsoft.com/office/powerpoint/2010/main" val="16798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691680" y="116632"/>
            <a:ext cx="723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is afhankelijk van: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A2234E71-DEF2-47F1-AD2A-3F35A0300743}"/>
              </a:ext>
            </a:extLst>
          </p:cNvPr>
          <p:cNvGrpSpPr/>
          <p:nvPr/>
        </p:nvGrpSpPr>
        <p:grpSpPr>
          <a:xfrm>
            <a:off x="348446" y="987563"/>
            <a:ext cx="8385536" cy="1322253"/>
            <a:chOff x="283182" y="1513250"/>
            <a:chExt cx="8385536" cy="1322253"/>
          </a:xfrm>
        </p:grpSpPr>
        <p:grpSp>
          <p:nvGrpSpPr>
            <p:cNvPr id="19" name="Groep 18"/>
            <p:cNvGrpSpPr/>
            <p:nvPr/>
          </p:nvGrpSpPr>
          <p:grpSpPr>
            <a:xfrm>
              <a:off x="283182" y="1513250"/>
              <a:ext cx="4123843" cy="1322253"/>
              <a:chOff x="323528" y="2276870"/>
              <a:chExt cx="4123843" cy="1322253"/>
            </a:xfrm>
          </p:grpSpPr>
          <p:pic>
            <p:nvPicPr>
              <p:cNvPr id="5" name="Picture 6" descr="Zalm-Forel-groothande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2276872"/>
                <a:ext cx="1973509" cy="1322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:\Users\Paul\Pictures\vis vers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-5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802" y="2473031"/>
                <a:ext cx="1958569" cy="862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Zalm-Forel-groothande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68000"/>
                        </a14:imgEffect>
                        <a14:imgEffect>
                          <a14:brightnessContrast brigh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76" y="2276870"/>
                <a:ext cx="1973509" cy="1322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hthoek 11"/>
              <p:cNvSpPr/>
              <p:nvPr/>
            </p:nvSpPr>
            <p:spPr>
              <a:xfrm>
                <a:off x="749467" y="2322069"/>
                <a:ext cx="747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dirty="0"/>
                  <a:t>-10</a:t>
                </a:r>
                <a:r>
                  <a:rPr lang="nl-NL" baseline="30000" dirty="0"/>
                  <a:t>o</a:t>
                </a:r>
                <a:r>
                  <a:rPr lang="nl-NL" dirty="0"/>
                  <a:t> C</a:t>
                </a:r>
              </a:p>
            </p:txBody>
          </p:sp>
          <p:sp>
            <p:nvSpPr>
              <p:cNvPr id="13" name="Rechthoek 12"/>
              <p:cNvSpPr/>
              <p:nvPr/>
            </p:nvSpPr>
            <p:spPr>
              <a:xfrm>
                <a:off x="2843808" y="2321908"/>
                <a:ext cx="835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dirty="0"/>
                  <a:t>   20</a:t>
                </a:r>
                <a:r>
                  <a:rPr lang="nl-NL" baseline="30000" dirty="0"/>
                  <a:t>o</a:t>
                </a:r>
                <a:r>
                  <a:rPr lang="nl-NL" dirty="0"/>
                  <a:t> C</a:t>
                </a:r>
              </a:p>
            </p:txBody>
          </p:sp>
        </p:grpSp>
        <p:sp>
          <p:nvSpPr>
            <p:cNvPr id="16" name="Tekstvak 15"/>
            <p:cNvSpPr txBox="1"/>
            <p:nvPr/>
          </p:nvSpPr>
          <p:spPr>
            <a:xfrm>
              <a:off x="3387023" y="1709411"/>
              <a:ext cx="5281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endParaRPr lang="nl-NL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4424D84-9E1D-4163-B97E-648767663CCE}"/>
              </a:ext>
            </a:extLst>
          </p:cNvPr>
          <p:cNvGrpSpPr/>
          <p:nvPr/>
        </p:nvGrpSpPr>
        <p:grpSpPr>
          <a:xfrm>
            <a:off x="709121" y="2826049"/>
            <a:ext cx="7692227" cy="1454197"/>
            <a:chOff x="709121" y="2826049"/>
            <a:chExt cx="7692227" cy="1454197"/>
          </a:xfrm>
        </p:grpSpPr>
        <p:sp>
          <p:nvSpPr>
            <p:cNvPr id="20" name="Tekstvak 19"/>
            <p:cNvSpPr txBox="1"/>
            <p:nvPr/>
          </p:nvSpPr>
          <p:spPr>
            <a:xfrm>
              <a:off x="4320000" y="3243844"/>
              <a:ext cx="408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endParaRPr lang="nl-NL" dirty="0">
                <a:solidFill>
                  <a:srgbClr val="FF0000"/>
                </a:solidFill>
              </a:endParaRPr>
            </a:p>
          </p:txBody>
        </p:sp>
        <p:grpSp>
          <p:nvGrpSpPr>
            <p:cNvPr id="22" name="Groep 21"/>
            <p:cNvGrpSpPr/>
            <p:nvPr/>
          </p:nvGrpSpPr>
          <p:grpSpPr>
            <a:xfrm>
              <a:off x="709121" y="2826049"/>
              <a:ext cx="2792097" cy="1454197"/>
              <a:chOff x="-252536" y="383552"/>
              <a:chExt cx="8496944" cy="4366186"/>
            </a:xfrm>
          </p:grpSpPr>
          <p:pic>
            <p:nvPicPr>
              <p:cNvPr id="23" name="Afbeelding 2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2536" y="383552"/>
                <a:ext cx="4163345" cy="4163345"/>
              </a:xfrm>
              <a:prstGeom prst="rect">
                <a:avLst/>
              </a:prstGeom>
            </p:spPr>
          </p:pic>
          <p:pic>
            <p:nvPicPr>
              <p:cNvPr id="24" name="Afbeelding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856" y="452078"/>
                <a:ext cx="2578596" cy="4297660"/>
              </a:xfrm>
              <a:prstGeom prst="rect">
                <a:avLst/>
              </a:prstGeom>
            </p:spPr>
          </p:pic>
          <p:grpSp>
            <p:nvGrpSpPr>
              <p:cNvPr id="25" name="Groep 24"/>
              <p:cNvGrpSpPr/>
              <p:nvPr/>
            </p:nvGrpSpPr>
            <p:grpSpPr>
              <a:xfrm>
                <a:off x="6372200" y="548679"/>
                <a:ext cx="1872208" cy="3998217"/>
                <a:chOff x="6588224" y="1268760"/>
                <a:chExt cx="1080120" cy="2664296"/>
              </a:xfrm>
            </p:grpSpPr>
            <p:pic>
              <p:nvPicPr>
                <p:cNvPr id="26" name="Picture 2" descr="Ijsazijn 99 %  ½ liter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9035"/>
                <a:stretch/>
              </p:blipFill>
              <p:spPr bwMode="auto">
                <a:xfrm>
                  <a:off x="6588224" y="1268760"/>
                  <a:ext cx="1080120" cy="2664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4" descr="http://www.bijenhouden.nl/index.php?view=image&amp;format=raw&amp;type=img&amp;id=730&amp;option=com_joomgallery&amp;Itemid=61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050" r="18422"/>
                <a:stretch/>
              </p:blipFill>
              <p:spPr bwMode="auto">
                <a:xfrm>
                  <a:off x="6696236" y="2348880"/>
                  <a:ext cx="828092" cy="9000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CDC7EAC6-F8B7-4CE6-BFE1-BD16689A51E8}"/>
              </a:ext>
            </a:extLst>
          </p:cNvPr>
          <p:cNvGrpSpPr/>
          <p:nvPr/>
        </p:nvGrpSpPr>
        <p:grpSpPr>
          <a:xfrm>
            <a:off x="709121" y="4524208"/>
            <a:ext cx="8327375" cy="1895263"/>
            <a:chOff x="709121" y="4058740"/>
            <a:chExt cx="8327375" cy="1895263"/>
          </a:xfrm>
        </p:grpSpPr>
        <p:sp>
          <p:nvSpPr>
            <p:cNvPr id="17" name="Tekstvak 16"/>
            <p:cNvSpPr txBox="1"/>
            <p:nvPr/>
          </p:nvSpPr>
          <p:spPr>
            <a:xfrm>
              <a:off x="3582000" y="4540467"/>
              <a:ext cx="545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6450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endParaRPr lang="nl-NL" b="1" dirty="0"/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CA108869-B249-4528-ACDC-2854D2FE21D4}"/>
                </a:ext>
              </a:extLst>
            </p:cNvPr>
            <p:cNvGrpSpPr/>
            <p:nvPr/>
          </p:nvGrpSpPr>
          <p:grpSpPr>
            <a:xfrm>
              <a:off x="709121" y="4058740"/>
              <a:ext cx="3353182" cy="1895263"/>
              <a:chOff x="926503" y="4056353"/>
              <a:chExt cx="3353182" cy="1895263"/>
            </a:xfrm>
          </p:grpSpPr>
          <p:pic>
            <p:nvPicPr>
              <p:cNvPr id="29" name="Afbeelding 28">
                <a:extLst>
                  <a:ext uri="{FF2B5EF4-FFF2-40B4-BE49-F238E27FC236}">
                    <a16:creationId xmlns:a16="http://schemas.microsoft.com/office/drawing/2014/main" id="{9FEFCA63-3E0F-449B-8822-F98C4D10A0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4422" y="4056353"/>
                <a:ext cx="1895263" cy="1895263"/>
              </a:xfrm>
              <a:prstGeom prst="rect">
                <a:avLst/>
              </a:prstGeom>
            </p:spPr>
          </p:pic>
          <p:pic>
            <p:nvPicPr>
              <p:cNvPr id="30" name="Picture 2" descr="http://t2.gstatic.com/images?q=tbn:ANd9GcTtgR1hcKIQX3qnvvnHrQPH2XNLhsxq1EMUzzTSsxTJztjJx2FN">
                <a:extLst>
                  <a:ext uri="{FF2B5EF4-FFF2-40B4-BE49-F238E27FC236}">
                    <a16:creationId xmlns:a16="http://schemas.microsoft.com/office/drawing/2014/main" id="{815ED317-B9C2-4B6D-B36D-ECDF973421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503" y="4472316"/>
                <a:ext cx="1082969" cy="1082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2372368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691680" y="116632"/>
            <a:ext cx="745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is afhankelijk van: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A2234E71-DEF2-47F1-AD2A-3F35A0300743}"/>
              </a:ext>
            </a:extLst>
          </p:cNvPr>
          <p:cNvGrpSpPr/>
          <p:nvPr/>
        </p:nvGrpSpPr>
        <p:grpSpPr>
          <a:xfrm>
            <a:off x="348446" y="987563"/>
            <a:ext cx="8385536" cy="1704266"/>
            <a:chOff x="283182" y="1513250"/>
            <a:chExt cx="8385536" cy="1704266"/>
          </a:xfrm>
        </p:grpSpPr>
        <p:grpSp>
          <p:nvGrpSpPr>
            <p:cNvPr id="19" name="Groep 18"/>
            <p:cNvGrpSpPr/>
            <p:nvPr/>
          </p:nvGrpSpPr>
          <p:grpSpPr>
            <a:xfrm>
              <a:off x="283182" y="1513250"/>
              <a:ext cx="4123843" cy="1322253"/>
              <a:chOff x="323528" y="2276870"/>
              <a:chExt cx="4123843" cy="1322253"/>
            </a:xfrm>
          </p:grpSpPr>
          <p:pic>
            <p:nvPicPr>
              <p:cNvPr id="5" name="Picture 6" descr="Zalm-Forel-groothande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2276872"/>
                <a:ext cx="1973509" cy="1322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:\Users\Paul\Pictures\vis vers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-5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802" y="2473031"/>
                <a:ext cx="1958569" cy="862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Zalm-Forel-groothande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68000"/>
                        </a14:imgEffect>
                        <a14:imgEffect>
                          <a14:brightnessContrast brigh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76" y="2276870"/>
                <a:ext cx="1973509" cy="1322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hthoek 11"/>
              <p:cNvSpPr/>
              <p:nvPr/>
            </p:nvSpPr>
            <p:spPr>
              <a:xfrm>
                <a:off x="749467" y="2322069"/>
                <a:ext cx="747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dirty="0"/>
                  <a:t>-10</a:t>
                </a:r>
                <a:r>
                  <a:rPr lang="nl-NL" baseline="30000" dirty="0"/>
                  <a:t>o</a:t>
                </a:r>
                <a:r>
                  <a:rPr lang="nl-NL" dirty="0"/>
                  <a:t> C</a:t>
                </a:r>
              </a:p>
            </p:txBody>
          </p:sp>
          <p:sp>
            <p:nvSpPr>
              <p:cNvPr id="13" name="Rechthoek 12"/>
              <p:cNvSpPr/>
              <p:nvPr/>
            </p:nvSpPr>
            <p:spPr>
              <a:xfrm>
                <a:off x="2843808" y="2321908"/>
                <a:ext cx="835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dirty="0"/>
                  <a:t>   20</a:t>
                </a:r>
                <a:r>
                  <a:rPr lang="nl-NL" baseline="30000" dirty="0"/>
                  <a:t>o</a:t>
                </a:r>
                <a:r>
                  <a:rPr lang="nl-NL" dirty="0"/>
                  <a:t> C</a:t>
                </a:r>
              </a:p>
            </p:txBody>
          </p:sp>
        </p:grpSp>
        <p:sp>
          <p:nvSpPr>
            <p:cNvPr id="16" name="Tekstvak 15"/>
            <p:cNvSpPr txBox="1"/>
            <p:nvPr/>
          </p:nvSpPr>
          <p:spPr>
            <a:xfrm>
              <a:off x="3387023" y="1709411"/>
              <a:ext cx="528169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r>
                <a:rPr lang="nl-NL" dirty="0">
                  <a:solidFill>
                    <a:srgbClr val="FF0000"/>
                  </a:solidFill>
                </a:rPr>
                <a:t>Hogere temperatuur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	Deeltjes bewegen sneller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	Meer én krachtiger botsingen per seconde</a:t>
              </a:r>
              <a:r>
                <a:rPr lang="nl-NL" sz="14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	</a:t>
              </a:r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Veel meer effectieve botsingen per seconde.</a:t>
              </a:r>
              <a:endParaRPr lang="nl-NL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4424D84-9E1D-4163-B97E-648767663CCE}"/>
              </a:ext>
            </a:extLst>
          </p:cNvPr>
          <p:cNvGrpSpPr/>
          <p:nvPr/>
        </p:nvGrpSpPr>
        <p:grpSpPr>
          <a:xfrm>
            <a:off x="709121" y="2826049"/>
            <a:ext cx="7692227" cy="1454197"/>
            <a:chOff x="709121" y="2826049"/>
            <a:chExt cx="7692227" cy="1454197"/>
          </a:xfrm>
        </p:grpSpPr>
        <p:sp>
          <p:nvSpPr>
            <p:cNvPr id="20" name="Tekstvak 19"/>
            <p:cNvSpPr txBox="1"/>
            <p:nvPr/>
          </p:nvSpPr>
          <p:spPr>
            <a:xfrm>
              <a:off x="4320000" y="3243844"/>
              <a:ext cx="408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endParaRPr lang="nl-NL" dirty="0">
                <a:solidFill>
                  <a:srgbClr val="FF0000"/>
                </a:solidFill>
              </a:endParaRPr>
            </a:p>
          </p:txBody>
        </p:sp>
        <p:grpSp>
          <p:nvGrpSpPr>
            <p:cNvPr id="22" name="Groep 21"/>
            <p:cNvGrpSpPr/>
            <p:nvPr/>
          </p:nvGrpSpPr>
          <p:grpSpPr>
            <a:xfrm>
              <a:off x="709121" y="2826049"/>
              <a:ext cx="2792097" cy="1454197"/>
              <a:chOff x="-252536" y="383552"/>
              <a:chExt cx="8496944" cy="4366186"/>
            </a:xfrm>
          </p:grpSpPr>
          <p:pic>
            <p:nvPicPr>
              <p:cNvPr id="23" name="Afbeelding 2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2536" y="383552"/>
                <a:ext cx="4163345" cy="4163345"/>
              </a:xfrm>
              <a:prstGeom prst="rect">
                <a:avLst/>
              </a:prstGeom>
            </p:spPr>
          </p:pic>
          <p:pic>
            <p:nvPicPr>
              <p:cNvPr id="24" name="Afbeelding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856" y="452078"/>
                <a:ext cx="2578596" cy="4297660"/>
              </a:xfrm>
              <a:prstGeom prst="rect">
                <a:avLst/>
              </a:prstGeom>
            </p:spPr>
          </p:pic>
          <p:grpSp>
            <p:nvGrpSpPr>
              <p:cNvPr id="25" name="Groep 24"/>
              <p:cNvGrpSpPr/>
              <p:nvPr/>
            </p:nvGrpSpPr>
            <p:grpSpPr>
              <a:xfrm>
                <a:off x="6372200" y="548679"/>
                <a:ext cx="1872208" cy="3998217"/>
                <a:chOff x="6588224" y="1268760"/>
                <a:chExt cx="1080120" cy="2664296"/>
              </a:xfrm>
            </p:grpSpPr>
            <p:pic>
              <p:nvPicPr>
                <p:cNvPr id="26" name="Picture 2" descr="Ijsazijn 99 %  ½ liter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9035"/>
                <a:stretch/>
              </p:blipFill>
              <p:spPr bwMode="auto">
                <a:xfrm>
                  <a:off x="6588224" y="1268760"/>
                  <a:ext cx="1080120" cy="2664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4" descr="http://www.bijenhouden.nl/index.php?view=image&amp;format=raw&amp;type=img&amp;id=730&amp;option=com_joomgallery&amp;Itemid=61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050" r="18422"/>
                <a:stretch/>
              </p:blipFill>
              <p:spPr bwMode="auto">
                <a:xfrm>
                  <a:off x="6696236" y="2348880"/>
                  <a:ext cx="828092" cy="9000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CDC7EAC6-F8B7-4CE6-BFE1-BD16689A51E8}"/>
              </a:ext>
            </a:extLst>
          </p:cNvPr>
          <p:cNvGrpSpPr/>
          <p:nvPr/>
        </p:nvGrpSpPr>
        <p:grpSpPr>
          <a:xfrm>
            <a:off x="709121" y="4524208"/>
            <a:ext cx="8327375" cy="1895263"/>
            <a:chOff x="709121" y="4058740"/>
            <a:chExt cx="8327375" cy="1895263"/>
          </a:xfrm>
        </p:grpSpPr>
        <p:sp>
          <p:nvSpPr>
            <p:cNvPr id="17" name="Tekstvak 16"/>
            <p:cNvSpPr txBox="1"/>
            <p:nvPr/>
          </p:nvSpPr>
          <p:spPr>
            <a:xfrm>
              <a:off x="3582000" y="4540467"/>
              <a:ext cx="545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6450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endParaRPr lang="nl-NL" b="1" dirty="0"/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CA108869-B249-4528-ACDC-2854D2FE21D4}"/>
                </a:ext>
              </a:extLst>
            </p:cNvPr>
            <p:cNvGrpSpPr/>
            <p:nvPr/>
          </p:nvGrpSpPr>
          <p:grpSpPr>
            <a:xfrm>
              <a:off x="709121" y="4058740"/>
              <a:ext cx="3353182" cy="1895263"/>
              <a:chOff x="926503" y="4056353"/>
              <a:chExt cx="3353182" cy="1895263"/>
            </a:xfrm>
          </p:grpSpPr>
          <p:pic>
            <p:nvPicPr>
              <p:cNvPr id="29" name="Afbeelding 28">
                <a:extLst>
                  <a:ext uri="{FF2B5EF4-FFF2-40B4-BE49-F238E27FC236}">
                    <a16:creationId xmlns:a16="http://schemas.microsoft.com/office/drawing/2014/main" id="{9FEFCA63-3E0F-449B-8822-F98C4D10A0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4422" y="4056353"/>
                <a:ext cx="1895263" cy="1895263"/>
              </a:xfrm>
              <a:prstGeom prst="rect">
                <a:avLst/>
              </a:prstGeom>
            </p:spPr>
          </p:pic>
          <p:pic>
            <p:nvPicPr>
              <p:cNvPr id="30" name="Picture 2" descr="http://t2.gstatic.com/images?q=tbn:ANd9GcTtgR1hcKIQX3qnvvnHrQPH2XNLhsxq1EMUzzTSsxTJztjJx2FN">
                <a:extLst>
                  <a:ext uri="{FF2B5EF4-FFF2-40B4-BE49-F238E27FC236}">
                    <a16:creationId xmlns:a16="http://schemas.microsoft.com/office/drawing/2014/main" id="{815ED317-B9C2-4B6D-B36D-ECDF973421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503" y="4472316"/>
                <a:ext cx="1082969" cy="1082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1112840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691680" y="116632"/>
            <a:ext cx="745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is afhankelijk van: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A2234E71-DEF2-47F1-AD2A-3F35A0300743}"/>
              </a:ext>
            </a:extLst>
          </p:cNvPr>
          <p:cNvGrpSpPr/>
          <p:nvPr/>
        </p:nvGrpSpPr>
        <p:grpSpPr>
          <a:xfrm>
            <a:off x="348446" y="987563"/>
            <a:ext cx="8385536" cy="1704266"/>
            <a:chOff x="283182" y="1513250"/>
            <a:chExt cx="8385536" cy="1704266"/>
          </a:xfrm>
        </p:grpSpPr>
        <p:grpSp>
          <p:nvGrpSpPr>
            <p:cNvPr id="19" name="Groep 18"/>
            <p:cNvGrpSpPr/>
            <p:nvPr/>
          </p:nvGrpSpPr>
          <p:grpSpPr>
            <a:xfrm>
              <a:off x="283182" y="1513250"/>
              <a:ext cx="4123843" cy="1322253"/>
              <a:chOff x="323528" y="2276870"/>
              <a:chExt cx="4123843" cy="1322253"/>
            </a:xfrm>
          </p:grpSpPr>
          <p:pic>
            <p:nvPicPr>
              <p:cNvPr id="5" name="Picture 6" descr="Zalm-Forel-groothande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2276872"/>
                <a:ext cx="1973509" cy="1322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:\Users\Paul\Pictures\vis vers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-5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802" y="2473031"/>
                <a:ext cx="1958569" cy="862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Zalm-Forel-groothande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68000"/>
                        </a14:imgEffect>
                        <a14:imgEffect>
                          <a14:brightnessContrast brigh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76" y="2276870"/>
                <a:ext cx="1973509" cy="1322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hthoek 11"/>
              <p:cNvSpPr/>
              <p:nvPr/>
            </p:nvSpPr>
            <p:spPr>
              <a:xfrm>
                <a:off x="749467" y="2322069"/>
                <a:ext cx="747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dirty="0"/>
                  <a:t>-10</a:t>
                </a:r>
                <a:r>
                  <a:rPr lang="nl-NL" baseline="30000" dirty="0"/>
                  <a:t>o</a:t>
                </a:r>
                <a:r>
                  <a:rPr lang="nl-NL" dirty="0"/>
                  <a:t> C</a:t>
                </a:r>
              </a:p>
            </p:txBody>
          </p:sp>
          <p:sp>
            <p:nvSpPr>
              <p:cNvPr id="13" name="Rechthoek 12"/>
              <p:cNvSpPr/>
              <p:nvPr/>
            </p:nvSpPr>
            <p:spPr>
              <a:xfrm>
                <a:off x="2843808" y="2321908"/>
                <a:ext cx="835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dirty="0"/>
                  <a:t>   20</a:t>
                </a:r>
                <a:r>
                  <a:rPr lang="nl-NL" baseline="30000" dirty="0"/>
                  <a:t>o</a:t>
                </a:r>
                <a:r>
                  <a:rPr lang="nl-NL" dirty="0"/>
                  <a:t> C</a:t>
                </a:r>
              </a:p>
            </p:txBody>
          </p:sp>
        </p:grpSp>
        <p:sp>
          <p:nvSpPr>
            <p:cNvPr id="16" name="Tekstvak 15"/>
            <p:cNvSpPr txBox="1"/>
            <p:nvPr/>
          </p:nvSpPr>
          <p:spPr>
            <a:xfrm>
              <a:off x="3387023" y="1709411"/>
              <a:ext cx="528169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r>
                <a:rPr lang="nl-NL" dirty="0"/>
                <a:t>Hogere temperatuur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	Deeltjes bewegen sneller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	Meer én krachtiger botsingen per seconde</a:t>
              </a:r>
              <a:r>
                <a:rPr lang="nl-NL" sz="1400" dirty="0">
                  <a:sym typeface="Wingdings" panose="05000000000000000000" pitchFamily="2" charset="2"/>
                </a:rPr>
                <a:t>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ym typeface="Wingdings" panose="05000000000000000000" pitchFamily="2" charset="2"/>
                </a:rPr>
                <a:t>	</a:t>
              </a:r>
              <a:r>
                <a:rPr lang="nl-NL" dirty="0">
                  <a:sym typeface="Wingdings" panose="05000000000000000000" pitchFamily="2" charset="2"/>
                </a:rPr>
                <a:t>Veel meer effectieve botsingen per seconde.</a:t>
              </a:r>
              <a:endParaRPr lang="nl-NL" dirty="0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4424D84-9E1D-4163-B97E-648767663CCE}"/>
              </a:ext>
            </a:extLst>
          </p:cNvPr>
          <p:cNvGrpSpPr/>
          <p:nvPr/>
        </p:nvGrpSpPr>
        <p:grpSpPr>
          <a:xfrm>
            <a:off x="709121" y="2826049"/>
            <a:ext cx="7692227" cy="1618124"/>
            <a:chOff x="709121" y="2826049"/>
            <a:chExt cx="7692227" cy="1618124"/>
          </a:xfrm>
        </p:grpSpPr>
        <p:sp>
          <p:nvSpPr>
            <p:cNvPr id="20" name="Tekstvak 19"/>
            <p:cNvSpPr txBox="1"/>
            <p:nvPr/>
          </p:nvSpPr>
          <p:spPr>
            <a:xfrm>
              <a:off x="4320000" y="3243844"/>
              <a:ext cx="4081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r>
                <a:rPr lang="nl-NL" dirty="0">
                  <a:solidFill>
                    <a:srgbClr val="FF0000"/>
                  </a:solidFill>
                </a:rPr>
                <a:t>Hogere concentratie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Meer botsingen per seconde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 Meer effectieve botsingen per seconde.</a:t>
              </a:r>
              <a:endParaRPr lang="nl-NL" dirty="0">
                <a:solidFill>
                  <a:srgbClr val="FF0000"/>
                </a:solidFill>
              </a:endParaRPr>
            </a:p>
          </p:txBody>
        </p:sp>
        <p:grpSp>
          <p:nvGrpSpPr>
            <p:cNvPr id="22" name="Groep 21"/>
            <p:cNvGrpSpPr/>
            <p:nvPr/>
          </p:nvGrpSpPr>
          <p:grpSpPr>
            <a:xfrm>
              <a:off x="709121" y="2826049"/>
              <a:ext cx="2792097" cy="1454197"/>
              <a:chOff x="-252536" y="383552"/>
              <a:chExt cx="8496944" cy="4366186"/>
            </a:xfrm>
          </p:grpSpPr>
          <p:pic>
            <p:nvPicPr>
              <p:cNvPr id="23" name="Afbeelding 2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2536" y="383552"/>
                <a:ext cx="4163345" cy="4163345"/>
              </a:xfrm>
              <a:prstGeom prst="rect">
                <a:avLst/>
              </a:prstGeom>
            </p:spPr>
          </p:pic>
          <p:pic>
            <p:nvPicPr>
              <p:cNvPr id="24" name="Afbeelding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856" y="452078"/>
                <a:ext cx="2578596" cy="4297660"/>
              </a:xfrm>
              <a:prstGeom prst="rect">
                <a:avLst/>
              </a:prstGeom>
            </p:spPr>
          </p:pic>
          <p:grpSp>
            <p:nvGrpSpPr>
              <p:cNvPr id="25" name="Groep 24"/>
              <p:cNvGrpSpPr/>
              <p:nvPr/>
            </p:nvGrpSpPr>
            <p:grpSpPr>
              <a:xfrm>
                <a:off x="6372200" y="548679"/>
                <a:ext cx="1872208" cy="3998217"/>
                <a:chOff x="6588224" y="1268760"/>
                <a:chExt cx="1080120" cy="2664296"/>
              </a:xfrm>
            </p:grpSpPr>
            <p:pic>
              <p:nvPicPr>
                <p:cNvPr id="26" name="Picture 2" descr="Ijsazijn 99 %  ½ liter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9035"/>
                <a:stretch/>
              </p:blipFill>
              <p:spPr bwMode="auto">
                <a:xfrm>
                  <a:off x="6588224" y="1268760"/>
                  <a:ext cx="1080120" cy="2664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4" descr="http://www.bijenhouden.nl/index.php?view=image&amp;format=raw&amp;type=img&amp;id=730&amp;option=com_joomgallery&amp;Itemid=61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050" r="18422"/>
                <a:stretch/>
              </p:blipFill>
              <p:spPr bwMode="auto">
                <a:xfrm>
                  <a:off x="6696236" y="2348880"/>
                  <a:ext cx="828092" cy="9000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CDC7EAC6-F8B7-4CE6-BFE1-BD16689A51E8}"/>
              </a:ext>
            </a:extLst>
          </p:cNvPr>
          <p:cNvGrpSpPr/>
          <p:nvPr/>
        </p:nvGrpSpPr>
        <p:grpSpPr>
          <a:xfrm>
            <a:off x="709121" y="4524208"/>
            <a:ext cx="8327375" cy="1895263"/>
            <a:chOff x="709121" y="4058740"/>
            <a:chExt cx="8327375" cy="1895263"/>
          </a:xfrm>
        </p:grpSpPr>
        <p:sp>
          <p:nvSpPr>
            <p:cNvPr id="17" name="Tekstvak 16"/>
            <p:cNvSpPr txBox="1"/>
            <p:nvPr/>
          </p:nvSpPr>
          <p:spPr>
            <a:xfrm>
              <a:off x="3582000" y="4540467"/>
              <a:ext cx="545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6450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endParaRPr lang="nl-NL" b="1" dirty="0"/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CA108869-B249-4528-ACDC-2854D2FE21D4}"/>
                </a:ext>
              </a:extLst>
            </p:cNvPr>
            <p:cNvGrpSpPr/>
            <p:nvPr/>
          </p:nvGrpSpPr>
          <p:grpSpPr>
            <a:xfrm>
              <a:off x="709121" y="4058740"/>
              <a:ext cx="3353182" cy="1895263"/>
              <a:chOff x="926503" y="4056353"/>
              <a:chExt cx="3353182" cy="1895263"/>
            </a:xfrm>
          </p:grpSpPr>
          <p:pic>
            <p:nvPicPr>
              <p:cNvPr id="29" name="Afbeelding 28">
                <a:extLst>
                  <a:ext uri="{FF2B5EF4-FFF2-40B4-BE49-F238E27FC236}">
                    <a16:creationId xmlns:a16="http://schemas.microsoft.com/office/drawing/2014/main" id="{9FEFCA63-3E0F-449B-8822-F98C4D10A0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4422" y="4056353"/>
                <a:ext cx="1895263" cy="1895263"/>
              </a:xfrm>
              <a:prstGeom prst="rect">
                <a:avLst/>
              </a:prstGeom>
            </p:spPr>
          </p:pic>
          <p:pic>
            <p:nvPicPr>
              <p:cNvPr id="30" name="Picture 2" descr="http://t2.gstatic.com/images?q=tbn:ANd9GcTtgR1hcKIQX3qnvvnHrQPH2XNLhsxq1EMUzzTSsxTJztjJx2FN">
                <a:extLst>
                  <a:ext uri="{FF2B5EF4-FFF2-40B4-BE49-F238E27FC236}">
                    <a16:creationId xmlns:a16="http://schemas.microsoft.com/office/drawing/2014/main" id="{815ED317-B9C2-4B6D-B36D-ECDF973421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503" y="4472316"/>
                <a:ext cx="1082969" cy="1082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80384180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691680" y="116632"/>
            <a:ext cx="745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is afhankelijk van: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A2234E71-DEF2-47F1-AD2A-3F35A0300743}"/>
              </a:ext>
            </a:extLst>
          </p:cNvPr>
          <p:cNvGrpSpPr/>
          <p:nvPr/>
        </p:nvGrpSpPr>
        <p:grpSpPr>
          <a:xfrm>
            <a:off x="348446" y="987563"/>
            <a:ext cx="8385536" cy="1704266"/>
            <a:chOff x="283182" y="1513250"/>
            <a:chExt cx="8385536" cy="1704266"/>
          </a:xfrm>
        </p:grpSpPr>
        <p:grpSp>
          <p:nvGrpSpPr>
            <p:cNvPr id="19" name="Groep 18"/>
            <p:cNvGrpSpPr/>
            <p:nvPr/>
          </p:nvGrpSpPr>
          <p:grpSpPr>
            <a:xfrm>
              <a:off x="283182" y="1513250"/>
              <a:ext cx="4123843" cy="1322253"/>
              <a:chOff x="323528" y="2276870"/>
              <a:chExt cx="4123843" cy="1322253"/>
            </a:xfrm>
          </p:grpSpPr>
          <p:pic>
            <p:nvPicPr>
              <p:cNvPr id="5" name="Picture 6" descr="Zalm-Forel-groothande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2276872"/>
                <a:ext cx="1973509" cy="1322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:\Users\Paul\Pictures\vis vers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-5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802" y="2473031"/>
                <a:ext cx="1958569" cy="862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Zalm-Forel-groothande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68000"/>
                        </a14:imgEffect>
                        <a14:imgEffect>
                          <a14:brightnessContrast brigh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76" y="2276870"/>
                <a:ext cx="1973509" cy="1322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hthoek 11"/>
              <p:cNvSpPr/>
              <p:nvPr/>
            </p:nvSpPr>
            <p:spPr>
              <a:xfrm>
                <a:off x="749467" y="2322069"/>
                <a:ext cx="747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dirty="0"/>
                  <a:t>-10</a:t>
                </a:r>
                <a:r>
                  <a:rPr lang="nl-NL" baseline="30000" dirty="0"/>
                  <a:t>o</a:t>
                </a:r>
                <a:r>
                  <a:rPr lang="nl-NL" dirty="0"/>
                  <a:t> C</a:t>
                </a:r>
              </a:p>
            </p:txBody>
          </p:sp>
          <p:sp>
            <p:nvSpPr>
              <p:cNvPr id="13" name="Rechthoek 12"/>
              <p:cNvSpPr/>
              <p:nvPr/>
            </p:nvSpPr>
            <p:spPr>
              <a:xfrm>
                <a:off x="2843808" y="2321908"/>
                <a:ext cx="835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dirty="0"/>
                  <a:t>   20</a:t>
                </a:r>
                <a:r>
                  <a:rPr lang="nl-NL" baseline="30000" dirty="0"/>
                  <a:t>o</a:t>
                </a:r>
                <a:r>
                  <a:rPr lang="nl-NL" dirty="0"/>
                  <a:t> C</a:t>
                </a:r>
              </a:p>
            </p:txBody>
          </p:sp>
        </p:grpSp>
        <p:sp>
          <p:nvSpPr>
            <p:cNvPr id="16" name="Tekstvak 15"/>
            <p:cNvSpPr txBox="1"/>
            <p:nvPr/>
          </p:nvSpPr>
          <p:spPr>
            <a:xfrm>
              <a:off x="3387023" y="1709411"/>
              <a:ext cx="528169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r>
                <a:rPr lang="nl-NL" dirty="0"/>
                <a:t>Hogere temperatuur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	Deeltjes bewegen sneller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	Meer én krachtiger botsingen per seconde</a:t>
              </a:r>
              <a:r>
                <a:rPr lang="nl-NL" sz="1400" dirty="0">
                  <a:sym typeface="Wingdings" panose="05000000000000000000" pitchFamily="2" charset="2"/>
                </a:rPr>
                <a:t>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ym typeface="Wingdings" panose="05000000000000000000" pitchFamily="2" charset="2"/>
                </a:rPr>
                <a:t>	</a:t>
              </a:r>
              <a:r>
                <a:rPr lang="nl-NL" dirty="0">
                  <a:sym typeface="Wingdings" panose="05000000000000000000" pitchFamily="2" charset="2"/>
                </a:rPr>
                <a:t>Veel meer effectieve botsingen per seconde.</a:t>
              </a:r>
              <a:endParaRPr lang="nl-NL" dirty="0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4424D84-9E1D-4163-B97E-648767663CCE}"/>
              </a:ext>
            </a:extLst>
          </p:cNvPr>
          <p:cNvGrpSpPr/>
          <p:nvPr/>
        </p:nvGrpSpPr>
        <p:grpSpPr>
          <a:xfrm>
            <a:off x="709121" y="2826049"/>
            <a:ext cx="7692227" cy="1618124"/>
            <a:chOff x="709121" y="2826049"/>
            <a:chExt cx="7692227" cy="1618124"/>
          </a:xfrm>
        </p:grpSpPr>
        <p:sp>
          <p:nvSpPr>
            <p:cNvPr id="20" name="Tekstvak 19"/>
            <p:cNvSpPr txBox="1"/>
            <p:nvPr/>
          </p:nvSpPr>
          <p:spPr>
            <a:xfrm>
              <a:off x="4320000" y="3243844"/>
              <a:ext cx="4081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r>
                <a:rPr lang="nl-NL" dirty="0"/>
                <a:t>Hogere concentratie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 Meer botsingen per seconde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 Meer effectieve botsingen per seconde.</a:t>
              </a:r>
              <a:endParaRPr lang="nl-NL" dirty="0"/>
            </a:p>
          </p:txBody>
        </p:sp>
        <p:grpSp>
          <p:nvGrpSpPr>
            <p:cNvPr id="22" name="Groep 21"/>
            <p:cNvGrpSpPr/>
            <p:nvPr/>
          </p:nvGrpSpPr>
          <p:grpSpPr>
            <a:xfrm>
              <a:off x="709121" y="2826049"/>
              <a:ext cx="2792097" cy="1454197"/>
              <a:chOff x="-252536" y="383552"/>
              <a:chExt cx="8496944" cy="4366186"/>
            </a:xfrm>
          </p:grpSpPr>
          <p:pic>
            <p:nvPicPr>
              <p:cNvPr id="23" name="Afbeelding 2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2536" y="383552"/>
                <a:ext cx="4163345" cy="4163345"/>
              </a:xfrm>
              <a:prstGeom prst="rect">
                <a:avLst/>
              </a:prstGeom>
            </p:spPr>
          </p:pic>
          <p:pic>
            <p:nvPicPr>
              <p:cNvPr id="24" name="Afbeelding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856" y="452078"/>
                <a:ext cx="2578596" cy="4297660"/>
              </a:xfrm>
              <a:prstGeom prst="rect">
                <a:avLst/>
              </a:prstGeom>
            </p:spPr>
          </p:pic>
          <p:grpSp>
            <p:nvGrpSpPr>
              <p:cNvPr id="25" name="Groep 24"/>
              <p:cNvGrpSpPr/>
              <p:nvPr/>
            </p:nvGrpSpPr>
            <p:grpSpPr>
              <a:xfrm>
                <a:off x="6372200" y="548679"/>
                <a:ext cx="1872208" cy="3998217"/>
                <a:chOff x="6588224" y="1268760"/>
                <a:chExt cx="1080120" cy="2664296"/>
              </a:xfrm>
            </p:grpSpPr>
            <p:pic>
              <p:nvPicPr>
                <p:cNvPr id="26" name="Picture 2" descr="Ijsazijn 99 %  ½ liter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9035"/>
                <a:stretch/>
              </p:blipFill>
              <p:spPr bwMode="auto">
                <a:xfrm>
                  <a:off x="6588224" y="1268760"/>
                  <a:ext cx="1080120" cy="2664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4" descr="http://www.bijenhouden.nl/index.php?view=image&amp;format=raw&amp;type=img&amp;id=730&amp;option=com_joomgallery&amp;Itemid=61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050" r="18422"/>
                <a:stretch/>
              </p:blipFill>
              <p:spPr bwMode="auto">
                <a:xfrm>
                  <a:off x="6696236" y="2348880"/>
                  <a:ext cx="828092" cy="9000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CDC7EAC6-F8B7-4CE6-BFE1-BD16689A51E8}"/>
              </a:ext>
            </a:extLst>
          </p:cNvPr>
          <p:cNvGrpSpPr/>
          <p:nvPr/>
        </p:nvGrpSpPr>
        <p:grpSpPr>
          <a:xfrm>
            <a:off x="709121" y="4524208"/>
            <a:ext cx="8327375" cy="1959055"/>
            <a:chOff x="709121" y="4058740"/>
            <a:chExt cx="8327375" cy="1959055"/>
          </a:xfrm>
        </p:grpSpPr>
        <p:sp>
          <p:nvSpPr>
            <p:cNvPr id="17" name="Tekstvak 16"/>
            <p:cNvSpPr txBox="1"/>
            <p:nvPr/>
          </p:nvSpPr>
          <p:spPr>
            <a:xfrm>
              <a:off x="3582000" y="4540467"/>
              <a:ext cx="54544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6450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r>
                <a:rPr lang="nl-NL" dirty="0">
                  <a:solidFill>
                    <a:srgbClr val="FF0000"/>
                  </a:solidFill>
                </a:rPr>
                <a:t>Grotere verdelingsgraad dan groter oppervlak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>
                  <a:solidFill>
                    <a:srgbClr val="FF0000"/>
                  </a:solidFill>
                </a:rPr>
                <a:t>           	Meer botsingen per seconde </a:t>
              </a:r>
              <a:r>
                <a:rPr lang="nl-NL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               	Meer effectieve botsingen per seconde.</a:t>
              </a:r>
              <a:endParaRPr lang="nl-NL" dirty="0">
                <a:solidFill>
                  <a:srgbClr val="FF0000"/>
                </a:solidFill>
              </a:endParaRPr>
            </a:p>
            <a:p>
              <a:pPr>
                <a:tabLst>
                  <a:tab pos="801688" algn="l"/>
                </a:tabLst>
              </a:pPr>
              <a:endParaRPr lang="nl-NL" b="1" dirty="0"/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CA108869-B249-4528-ACDC-2854D2FE21D4}"/>
                </a:ext>
              </a:extLst>
            </p:cNvPr>
            <p:cNvGrpSpPr/>
            <p:nvPr/>
          </p:nvGrpSpPr>
          <p:grpSpPr>
            <a:xfrm>
              <a:off x="709121" y="4058740"/>
              <a:ext cx="3353182" cy="1895263"/>
              <a:chOff x="926503" y="4056353"/>
              <a:chExt cx="3353182" cy="1895263"/>
            </a:xfrm>
          </p:grpSpPr>
          <p:pic>
            <p:nvPicPr>
              <p:cNvPr id="29" name="Afbeelding 28">
                <a:extLst>
                  <a:ext uri="{FF2B5EF4-FFF2-40B4-BE49-F238E27FC236}">
                    <a16:creationId xmlns:a16="http://schemas.microsoft.com/office/drawing/2014/main" id="{9FEFCA63-3E0F-449B-8822-F98C4D10A0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4422" y="4056353"/>
                <a:ext cx="1895263" cy="1895263"/>
              </a:xfrm>
              <a:prstGeom prst="rect">
                <a:avLst/>
              </a:prstGeom>
            </p:spPr>
          </p:pic>
          <p:pic>
            <p:nvPicPr>
              <p:cNvPr id="30" name="Picture 2" descr="http://t2.gstatic.com/images?q=tbn:ANd9GcTtgR1hcKIQX3qnvvnHrQPH2XNLhsxq1EMUzzTSsxTJztjJx2FN">
                <a:extLst>
                  <a:ext uri="{FF2B5EF4-FFF2-40B4-BE49-F238E27FC236}">
                    <a16:creationId xmlns:a16="http://schemas.microsoft.com/office/drawing/2014/main" id="{815ED317-B9C2-4B6D-B36D-ECDF973421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503" y="4472316"/>
                <a:ext cx="1082969" cy="1082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50501983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691680" y="11663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</a:t>
            </a:r>
            <a:r>
              <a:rPr lang="nl-NL" sz="2400" b="1" dirty="0"/>
              <a:t>Reactiesnelheid is afhankelijk van: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A2234E71-DEF2-47F1-AD2A-3F35A0300743}"/>
              </a:ext>
            </a:extLst>
          </p:cNvPr>
          <p:cNvGrpSpPr/>
          <p:nvPr/>
        </p:nvGrpSpPr>
        <p:grpSpPr>
          <a:xfrm>
            <a:off x="348446" y="987563"/>
            <a:ext cx="8385536" cy="1704266"/>
            <a:chOff x="283182" y="1513250"/>
            <a:chExt cx="8385536" cy="1704266"/>
          </a:xfrm>
        </p:grpSpPr>
        <p:grpSp>
          <p:nvGrpSpPr>
            <p:cNvPr id="19" name="Groep 18"/>
            <p:cNvGrpSpPr/>
            <p:nvPr/>
          </p:nvGrpSpPr>
          <p:grpSpPr>
            <a:xfrm>
              <a:off x="283182" y="1513250"/>
              <a:ext cx="4123843" cy="1322253"/>
              <a:chOff x="323528" y="2276870"/>
              <a:chExt cx="4123843" cy="1322253"/>
            </a:xfrm>
          </p:grpSpPr>
          <p:pic>
            <p:nvPicPr>
              <p:cNvPr id="5" name="Picture 6" descr="Zalm-Forel-groothande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2276872"/>
                <a:ext cx="1973509" cy="1322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:\Users\Paul\Pictures\vis vers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-5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802" y="2473031"/>
                <a:ext cx="1958569" cy="862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Zalm-Forel-groothande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68000"/>
                        </a14:imgEffect>
                        <a14:imgEffect>
                          <a14:brightnessContrast brigh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76" y="2276870"/>
                <a:ext cx="1973509" cy="1322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hthoek 11"/>
              <p:cNvSpPr/>
              <p:nvPr/>
            </p:nvSpPr>
            <p:spPr>
              <a:xfrm>
                <a:off x="749467" y="2322069"/>
                <a:ext cx="747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dirty="0"/>
                  <a:t>-10</a:t>
                </a:r>
                <a:r>
                  <a:rPr lang="nl-NL" baseline="30000" dirty="0"/>
                  <a:t>o</a:t>
                </a:r>
                <a:r>
                  <a:rPr lang="nl-NL" dirty="0"/>
                  <a:t> C</a:t>
                </a:r>
              </a:p>
            </p:txBody>
          </p:sp>
          <p:sp>
            <p:nvSpPr>
              <p:cNvPr id="13" name="Rechthoek 12"/>
              <p:cNvSpPr/>
              <p:nvPr/>
            </p:nvSpPr>
            <p:spPr>
              <a:xfrm>
                <a:off x="2843808" y="2321908"/>
                <a:ext cx="835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dirty="0"/>
                  <a:t>   20</a:t>
                </a:r>
                <a:r>
                  <a:rPr lang="nl-NL" baseline="30000" dirty="0"/>
                  <a:t>o</a:t>
                </a:r>
                <a:r>
                  <a:rPr lang="nl-NL" dirty="0"/>
                  <a:t> C</a:t>
                </a:r>
              </a:p>
            </p:txBody>
          </p:sp>
        </p:grpSp>
        <p:sp>
          <p:nvSpPr>
            <p:cNvPr id="16" name="Tekstvak 15"/>
            <p:cNvSpPr txBox="1"/>
            <p:nvPr/>
          </p:nvSpPr>
          <p:spPr>
            <a:xfrm>
              <a:off x="3387023" y="1709411"/>
              <a:ext cx="528169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	</a:t>
              </a:r>
              <a:r>
                <a:rPr lang="nl-NL" b="1" dirty="0"/>
                <a:t>Temperatuur</a:t>
              </a:r>
            </a:p>
            <a:p>
              <a:r>
                <a:rPr lang="nl-NL" b="1" dirty="0"/>
                <a:t>	</a:t>
              </a:r>
              <a:r>
                <a:rPr lang="nl-NL" dirty="0"/>
                <a:t>Hogere temperatuur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	Deeltjes bewegen sneller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	Meer én krachtiger botsingen per seconde</a:t>
              </a:r>
              <a:r>
                <a:rPr lang="nl-NL" sz="1400" dirty="0">
                  <a:sym typeface="Wingdings" panose="05000000000000000000" pitchFamily="2" charset="2"/>
                </a:rPr>
                <a:t>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sz="1200" dirty="0">
                  <a:sym typeface="Wingdings" panose="05000000000000000000" pitchFamily="2" charset="2"/>
                </a:rPr>
                <a:t>	</a:t>
              </a:r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Veel meer effectieve botsingen per seconde.</a:t>
              </a:r>
              <a:endParaRPr lang="nl-NL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4424D84-9E1D-4163-B97E-648767663CCE}"/>
              </a:ext>
            </a:extLst>
          </p:cNvPr>
          <p:cNvGrpSpPr/>
          <p:nvPr/>
        </p:nvGrpSpPr>
        <p:grpSpPr>
          <a:xfrm>
            <a:off x="709121" y="2826049"/>
            <a:ext cx="7692227" cy="1618124"/>
            <a:chOff x="709121" y="2826049"/>
            <a:chExt cx="7692227" cy="1618124"/>
          </a:xfrm>
        </p:grpSpPr>
        <p:sp>
          <p:nvSpPr>
            <p:cNvPr id="20" name="Tekstvak 19"/>
            <p:cNvSpPr txBox="1"/>
            <p:nvPr/>
          </p:nvSpPr>
          <p:spPr>
            <a:xfrm>
              <a:off x="4320000" y="3243844"/>
              <a:ext cx="4081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 Concentratie</a:t>
              </a:r>
            </a:p>
            <a:p>
              <a:r>
                <a:rPr lang="nl-NL" b="1" dirty="0"/>
                <a:t> </a:t>
              </a:r>
              <a:r>
                <a:rPr lang="nl-NL" dirty="0"/>
                <a:t>Hogere concentratie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/>
                <a:t> Meer botsingen per seconde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r>
                <a:rPr lang="nl-NL" dirty="0">
                  <a:sym typeface="Wingdings" panose="05000000000000000000" pitchFamily="2" charset="2"/>
                </a:rPr>
                <a:t> </a:t>
              </a:r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Meer effectieve botsingen per seconde.</a:t>
              </a:r>
              <a:endParaRPr lang="nl-NL" dirty="0">
                <a:solidFill>
                  <a:srgbClr val="FF0000"/>
                </a:solidFill>
              </a:endParaRPr>
            </a:p>
          </p:txBody>
        </p:sp>
        <p:grpSp>
          <p:nvGrpSpPr>
            <p:cNvPr id="22" name="Groep 21"/>
            <p:cNvGrpSpPr/>
            <p:nvPr/>
          </p:nvGrpSpPr>
          <p:grpSpPr>
            <a:xfrm>
              <a:off x="709121" y="2826049"/>
              <a:ext cx="2792097" cy="1454197"/>
              <a:chOff x="-252536" y="383552"/>
              <a:chExt cx="8496944" cy="4366186"/>
            </a:xfrm>
          </p:grpSpPr>
          <p:pic>
            <p:nvPicPr>
              <p:cNvPr id="23" name="Afbeelding 2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2536" y="383552"/>
                <a:ext cx="4163345" cy="4163345"/>
              </a:xfrm>
              <a:prstGeom prst="rect">
                <a:avLst/>
              </a:prstGeom>
            </p:spPr>
          </p:pic>
          <p:pic>
            <p:nvPicPr>
              <p:cNvPr id="24" name="Afbeelding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856" y="452078"/>
                <a:ext cx="2578596" cy="4297660"/>
              </a:xfrm>
              <a:prstGeom prst="rect">
                <a:avLst/>
              </a:prstGeom>
            </p:spPr>
          </p:pic>
          <p:grpSp>
            <p:nvGrpSpPr>
              <p:cNvPr id="25" name="Groep 24"/>
              <p:cNvGrpSpPr/>
              <p:nvPr/>
            </p:nvGrpSpPr>
            <p:grpSpPr>
              <a:xfrm>
                <a:off x="6372200" y="548679"/>
                <a:ext cx="1872208" cy="3998217"/>
                <a:chOff x="6588224" y="1268760"/>
                <a:chExt cx="1080120" cy="2664296"/>
              </a:xfrm>
            </p:grpSpPr>
            <p:pic>
              <p:nvPicPr>
                <p:cNvPr id="26" name="Picture 2" descr="Ijsazijn 99 %  ½ liter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9035"/>
                <a:stretch/>
              </p:blipFill>
              <p:spPr bwMode="auto">
                <a:xfrm>
                  <a:off x="6588224" y="1268760"/>
                  <a:ext cx="1080120" cy="2664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4" descr="http://www.bijenhouden.nl/index.php?view=image&amp;format=raw&amp;type=img&amp;id=730&amp;option=com_joomgallery&amp;Itemid=61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050" r="18422"/>
                <a:stretch/>
              </p:blipFill>
              <p:spPr bwMode="auto">
                <a:xfrm>
                  <a:off x="6696236" y="2348880"/>
                  <a:ext cx="828092" cy="9000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CDC7EAC6-F8B7-4CE6-BFE1-BD16689A51E8}"/>
              </a:ext>
            </a:extLst>
          </p:cNvPr>
          <p:cNvGrpSpPr/>
          <p:nvPr/>
        </p:nvGrpSpPr>
        <p:grpSpPr>
          <a:xfrm>
            <a:off x="709121" y="4524208"/>
            <a:ext cx="8327375" cy="1959055"/>
            <a:chOff x="709121" y="4058740"/>
            <a:chExt cx="8327375" cy="1959055"/>
          </a:xfrm>
        </p:grpSpPr>
        <p:sp>
          <p:nvSpPr>
            <p:cNvPr id="17" name="Tekstvak 16"/>
            <p:cNvSpPr txBox="1"/>
            <p:nvPr/>
          </p:nvSpPr>
          <p:spPr>
            <a:xfrm>
              <a:off x="3582000" y="4540467"/>
              <a:ext cx="54544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6450" algn="l"/>
                </a:tabLst>
              </a:pPr>
              <a:r>
                <a:rPr lang="nl-NL" dirty="0"/>
                <a:t>               </a:t>
              </a:r>
              <a:r>
                <a:rPr lang="nl-NL" b="1" dirty="0"/>
                <a:t>Verdelingsgraad</a:t>
              </a:r>
            </a:p>
            <a:p>
              <a:pPr>
                <a:tabLst>
                  <a:tab pos="804863" algn="l"/>
                </a:tabLst>
              </a:pPr>
              <a:r>
                <a:rPr lang="nl-NL" b="1" dirty="0">
                  <a:solidFill>
                    <a:srgbClr val="FF0000"/>
                  </a:solidFill>
                </a:rPr>
                <a:t>               </a:t>
              </a:r>
              <a:r>
                <a:rPr lang="nl-NL" dirty="0"/>
                <a:t>Grotere verdelingsgraad dan groter oppervlak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/>
                <a:t>           	Meer botsingen per seconde </a:t>
              </a:r>
              <a:r>
                <a:rPr lang="nl-NL" sz="1200" dirty="0">
                  <a:sym typeface="Wingdings" panose="05000000000000000000" pitchFamily="2" charset="2"/>
                </a:rPr>
                <a:t></a:t>
              </a:r>
            </a:p>
            <a:p>
              <a:pPr>
                <a:tabLst>
                  <a:tab pos="804863" algn="l"/>
                </a:tabLst>
              </a:pPr>
              <a:r>
                <a:rPr lang="nl-NL" dirty="0">
                  <a:sym typeface="Wingdings" panose="05000000000000000000" pitchFamily="2" charset="2"/>
                </a:rPr>
                <a:t>               </a:t>
              </a:r>
              <a:r>
                <a:rPr lang="nl-NL" dirty="0">
                  <a:solidFill>
                    <a:srgbClr val="FF0000"/>
                  </a:solidFill>
                  <a:sym typeface="Wingdings" panose="05000000000000000000" pitchFamily="2" charset="2"/>
                </a:rPr>
                <a:t>	Meer effectieve botsingen per seconde.</a:t>
              </a:r>
              <a:endParaRPr lang="nl-NL" dirty="0">
                <a:solidFill>
                  <a:srgbClr val="FF0000"/>
                </a:solidFill>
              </a:endParaRPr>
            </a:p>
            <a:p>
              <a:pPr>
                <a:tabLst>
                  <a:tab pos="801688" algn="l"/>
                </a:tabLst>
              </a:pPr>
              <a:endParaRPr lang="nl-NL" b="1" dirty="0"/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CA108869-B249-4528-ACDC-2854D2FE21D4}"/>
                </a:ext>
              </a:extLst>
            </p:cNvPr>
            <p:cNvGrpSpPr/>
            <p:nvPr/>
          </p:nvGrpSpPr>
          <p:grpSpPr>
            <a:xfrm>
              <a:off x="709121" y="4058740"/>
              <a:ext cx="3353182" cy="1895263"/>
              <a:chOff x="926503" y="4056353"/>
              <a:chExt cx="3353182" cy="1895263"/>
            </a:xfrm>
          </p:grpSpPr>
          <p:pic>
            <p:nvPicPr>
              <p:cNvPr id="29" name="Afbeelding 28">
                <a:extLst>
                  <a:ext uri="{FF2B5EF4-FFF2-40B4-BE49-F238E27FC236}">
                    <a16:creationId xmlns:a16="http://schemas.microsoft.com/office/drawing/2014/main" id="{9FEFCA63-3E0F-449B-8822-F98C4D10A0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4422" y="4056353"/>
                <a:ext cx="1895263" cy="1895263"/>
              </a:xfrm>
              <a:prstGeom prst="rect">
                <a:avLst/>
              </a:prstGeom>
            </p:spPr>
          </p:pic>
          <p:pic>
            <p:nvPicPr>
              <p:cNvPr id="30" name="Picture 2" descr="http://t2.gstatic.com/images?q=tbn:ANd9GcTtgR1hcKIQX3qnvvnHrQPH2XNLhsxq1EMUzzTSsxTJztjJx2FN">
                <a:extLst>
                  <a:ext uri="{FF2B5EF4-FFF2-40B4-BE49-F238E27FC236}">
                    <a16:creationId xmlns:a16="http://schemas.microsoft.com/office/drawing/2014/main" id="{815ED317-B9C2-4B6D-B36D-ECDF973421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503" y="4472316"/>
                <a:ext cx="1082969" cy="1082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4062127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55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01E45E3B-0C54-42BA-B4FA-C16BC301E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79" y="2066253"/>
            <a:ext cx="476250" cy="1238250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98C89EC7-C729-44A8-AB7C-CE87EAE6E7AF}"/>
              </a:ext>
            </a:extLst>
          </p:cNvPr>
          <p:cNvGrpSpPr/>
          <p:nvPr/>
        </p:nvGrpSpPr>
        <p:grpSpPr>
          <a:xfrm>
            <a:off x="3106211" y="2399365"/>
            <a:ext cx="1133475" cy="1056440"/>
            <a:chOff x="3925948" y="423062"/>
            <a:chExt cx="1133475" cy="105644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41673A22-E5E7-4EF0-9A89-0E5EF1EA5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5948" y="423062"/>
              <a:ext cx="1133475" cy="1056440"/>
            </a:xfrm>
            <a:prstGeom prst="rect">
              <a:avLst/>
            </a:prstGeom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A58DD195-39EE-466A-945D-70A6E8EC40F3}"/>
                </a:ext>
              </a:extLst>
            </p:cNvPr>
            <p:cNvSpPr/>
            <p:nvPr/>
          </p:nvSpPr>
          <p:spPr>
            <a:xfrm>
              <a:off x="4091244" y="806016"/>
              <a:ext cx="914400" cy="631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C4D4F55D-2C56-4904-AEA5-E871C8476D13}"/>
                </a:ext>
              </a:extLst>
            </p:cNvPr>
            <p:cNvSpPr/>
            <p:nvPr/>
          </p:nvSpPr>
          <p:spPr>
            <a:xfrm>
              <a:off x="4719781" y="674430"/>
              <a:ext cx="339641" cy="447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0FCBB6E5-4FB2-4E15-8CDD-162205BD4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96" y="3080638"/>
            <a:ext cx="2451249" cy="3863615"/>
          </a:xfrm>
          <a:prstGeom prst="rect">
            <a:avLst/>
          </a:prstGeom>
        </p:spPr>
      </p:pic>
      <p:grpSp>
        <p:nvGrpSpPr>
          <p:cNvPr id="26" name="Groep 25">
            <a:extLst>
              <a:ext uri="{FF2B5EF4-FFF2-40B4-BE49-F238E27FC236}">
                <a16:creationId xmlns:a16="http://schemas.microsoft.com/office/drawing/2014/main" id="{BE1A2A69-45F8-4E60-B702-1DC2ECDDC6C0}"/>
              </a:ext>
            </a:extLst>
          </p:cNvPr>
          <p:cNvGrpSpPr/>
          <p:nvPr/>
        </p:nvGrpSpPr>
        <p:grpSpPr>
          <a:xfrm>
            <a:off x="2982482" y="4823182"/>
            <a:ext cx="3657989" cy="1333223"/>
            <a:chOff x="2982482" y="4823182"/>
            <a:chExt cx="3657989" cy="1333223"/>
          </a:xfrm>
        </p:grpSpPr>
        <p:sp>
          <p:nvSpPr>
            <p:cNvPr id="30" name="Pijl: draaiend 29">
              <a:extLst>
                <a:ext uri="{FF2B5EF4-FFF2-40B4-BE49-F238E27FC236}">
                  <a16:creationId xmlns:a16="http://schemas.microsoft.com/office/drawing/2014/main" id="{E54A1232-4F6B-4F24-9DB6-6BAB30F1F2A7}"/>
                </a:ext>
              </a:extLst>
            </p:cNvPr>
            <p:cNvSpPr/>
            <p:nvPr/>
          </p:nvSpPr>
          <p:spPr>
            <a:xfrm rot="7322236" flipH="1">
              <a:off x="4785448" y="5278872"/>
              <a:ext cx="1152673" cy="602393"/>
            </a:xfrm>
            <a:prstGeom prst="circularArrow">
              <a:avLst>
                <a:gd name="adj1" fmla="val 7380"/>
                <a:gd name="adj2" fmla="val 1866812"/>
                <a:gd name="adj3" fmla="val 1530521"/>
                <a:gd name="adj4" fmla="val 21571038"/>
                <a:gd name="adj5" fmla="val 157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31" name="Pijl: draaiend 30">
              <a:extLst>
                <a:ext uri="{FF2B5EF4-FFF2-40B4-BE49-F238E27FC236}">
                  <a16:creationId xmlns:a16="http://schemas.microsoft.com/office/drawing/2014/main" id="{CE4F7B65-2764-483D-AD66-4B0150736352}"/>
                </a:ext>
              </a:extLst>
            </p:cNvPr>
            <p:cNvSpPr/>
            <p:nvPr/>
          </p:nvSpPr>
          <p:spPr>
            <a:xfrm rot="20944676" flipH="1">
              <a:off x="3674325" y="4823182"/>
              <a:ext cx="1152673" cy="602393"/>
            </a:xfrm>
            <a:prstGeom prst="circularArrow">
              <a:avLst>
                <a:gd name="adj1" fmla="val 7380"/>
                <a:gd name="adj2" fmla="val 1866812"/>
                <a:gd name="adj3" fmla="val 1530525"/>
                <a:gd name="adj4" fmla="val 21571038"/>
                <a:gd name="adj5" fmla="val 157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B5A9270F-9532-4E45-B69B-A9B2BFE1E85B}"/>
                </a:ext>
              </a:extLst>
            </p:cNvPr>
            <p:cNvSpPr txBox="1"/>
            <p:nvPr/>
          </p:nvSpPr>
          <p:spPr>
            <a:xfrm>
              <a:off x="2982482" y="4931730"/>
              <a:ext cx="3657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zuurstof                                   methaan</a:t>
              </a: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7FE14A2D-7BE1-4B88-8A28-2E591B7CEF2B}"/>
              </a:ext>
            </a:extLst>
          </p:cNvPr>
          <p:cNvGrpSpPr/>
          <p:nvPr/>
        </p:nvGrpSpPr>
        <p:grpSpPr>
          <a:xfrm>
            <a:off x="3128576" y="2656791"/>
            <a:ext cx="1142124" cy="748371"/>
            <a:chOff x="3128576" y="2656791"/>
            <a:chExt cx="1142124" cy="748371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D07C2E65-7E25-4503-982A-6DFD34AAA821}"/>
                </a:ext>
              </a:extLst>
            </p:cNvPr>
            <p:cNvSpPr/>
            <p:nvPr/>
          </p:nvSpPr>
          <p:spPr>
            <a:xfrm>
              <a:off x="3128576" y="2773731"/>
              <a:ext cx="914400" cy="631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B68F000-EBD6-4EE8-B16D-2D04B6AA69BD}"/>
                </a:ext>
              </a:extLst>
            </p:cNvPr>
            <p:cNvSpPr/>
            <p:nvPr/>
          </p:nvSpPr>
          <p:spPr>
            <a:xfrm>
              <a:off x="3931059" y="2656791"/>
              <a:ext cx="339641" cy="447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37" name="Rechthoek 36">
            <a:extLst>
              <a:ext uri="{FF2B5EF4-FFF2-40B4-BE49-F238E27FC236}">
                <a16:creationId xmlns:a16="http://schemas.microsoft.com/office/drawing/2014/main" id="{5D9886F7-740D-4A10-B7C4-763A6156B561}"/>
              </a:ext>
            </a:extLst>
          </p:cNvPr>
          <p:cNvSpPr/>
          <p:nvPr/>
        </p:nvSpPr>
        <p:spPr>
          <a:xfrm>
            <a:off x="4978585" y="2984806"/>
            <a:ext cx="339641" cy="447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0C26411A-9180-4008-B8C9-47A9686DA6E8}"/>
              </a:ext>
            </a:extLst>
          </p:cNvPr>
          <p:cNvSpPr txBox="1"/>
          <p:nvPr/>
        </p:nvSpPr>
        <p:spPr>
          <a:xfrm>
            <a:off x="3789034" y="1403920"/>
            <a:ext cx="164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water</a:t>
            </a:r>
          </a:p>
          <a:p>
            <a:r>
              <a:rPr lang="nl-NL" dirty="0"/>
              <a:t>koolstofdioxide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95527FD-4F0D-45FE-A6F9-5E39E7E6450C}"/>
              </a:ext>
            </a:extLst>
          </p:cNvPr>
          <p:cNvSpPr txBox="1"/>
          <p:nvPr/>
        </p:nvSpPr>
        <p:spPr>
          <a:xfrm>
            <a:off x="5048368" y="2407049"/>
            <a:ext cx="139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Exotherm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8B90FFC-0694-42CD-9BBD-F919CFABC9D5}"/>
              </a:ext>
            </a:extLst>
          </p:cNvPr>
          <p:cNvSpPr txBox="1"/>
          <p:nvPr/>
        </p:nvSpPr>
        <p:spPr>
          <a:xfrm>
            <a:off x="511200" y="280800"/>
            <a:ext cx="825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Een </a:t>
            </a:r>
            <a:r>
              <a:rPr lang="nl-NL" sz="2400" dirty="0">
                <a:solidFill>
                  <a:srgbClr val="FF0000"/>
                </a:solidFill>
              </a:rPr>
              <a:t>exotherme</a:t>
            </a:r>
            <a:r>
              <a:rPr lang="nl-NL" sz="2400" dirty="0"/>
              <a:t> reactie moet vaak wel eerst worden aangestoken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9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1.38889E-6 0.00023 C 0.00226 0.00209 0.00486 0.00394 0.00695 0.00671 C 0.01285 0.01435 0.00208 0.00741 0.01111 0.01343 C 0.01372 0.01505 0.01754 0.01528 0.02014 0.01597 C 0.02952 0.01852 0.01945 0.01621 0.02726 0.01875 C 0.02882 0.01921 0.03056 0.01968 0.03229 0.02014 C 0.03333 0.02107 0.0342 0.02199 0.03524 0.02269 C 0.03872 0.025 0.04445 0.025 0.0474 0.02546 C 0.05434 0.02847 0.04601 0.02523 0.05851 0.02824 C 0.06146 0.02894 0.06268 0.03056 0.06563 0.03218 C 0.06632 0.03264 0.07379 0.03611 0.0757 0.03634 C 0.09323 0.03796 0.1007 0.0375 0.11719 0.0375 L 0.11406 0.0375 " pathEditMode="relative" rAng="0" ptsTypes="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ttp://cdpcontent.toegang.nu/d3409bf3-9312-4e70-bf68-20bd6476003e/20160405085656/extract/assets/img/layout/252.jpg">
            <a:extLst>
              <a:ext uri="{FF2B5EF4-FFF2-40B4-BE49-F238E27FC236}">
                <a16:creationId xmlns:a16="http://schemas.microsoft.com/office/drawing/2014/main" id="{12FDF200-AAEC-49B0-995D-21BFFA5EE1D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0" t="40255" r="16218" b="36290"/>
          <a:stretch/>
        </p:blipFill>
        <p:spPr bwMode="auto">
          <a:xfrm>
            <a:off x="1037328" y="1479979"/>
            <a:ext cx="4434822" cy="4116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07CDB4C-19F4-42FA-96DB-802286EAAC6D}"/>
              </a:ext>
            </a:extLst>
          </p:cNvPr>
          <p:cNvSpPr txBox="1"/>
          <p:nvPr/>
        </p:nvSpPr>
        <p:spPr>
          <a:xfrm>
            <a:off x="1037328" y="282011"/>
            <a:ext cx="139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Exotherm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00C9816-A8BC-4335-A91A-1E94165FDECC}"/>
              </a:ext>
            </a:extLst>
          </p:cNvPr>
          <p:cNvSpPr/>
          <p:nvPr/>
        </p:nvSpPr>
        <p:spPr>
          <a:xfrm>
            <a:off x="6125543" y="3133301"/>
            <a:ext cx="914400" cy="631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2A33715-D845-4EE5-8B96-D9D9E0006B6A}"/>
              </a:ext>
            </a:extLst>
          </p:cNvPr>
          <p:cNvSpPr/>
          <p:nvPr/>
        </p:nvSpPr>
        <p:spPr>
          <a:xfrm>
            <a:off x="6754080" y="3001715"/>
            <a:ext cx="339641" cy="447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46A8D5-BCEA-4082-9A65-DC5E32115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301" y="1741328"/>
            <a:ext cx="2595071" cy="3854887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E18FAB07-13F5-46A6-ACB3-F117A0592527}"/>
              </a:ext>
            </a:extLst>
          </p:cNvPr>
          <p:cNvSpPr txBox="1"/>
          <p:nvPr/>
        </p:nvSpPr>
        <p:spPr>
          <a:xfrm>
            <a:off x="1382400" y="4276800"/>
            <a:ext cx="160428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zuurstof + methaan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B4DC582-72DD-4DD2-AB9F-CB8C0E81F5E8}"/>
              </a:ext>
            </a:extLst>
          </p:cNvPr>
          <p:cNvSpPr txBox="1"/>
          <p:nvPr/>
        </p:nvSpPr>
        <p:spPr>
          <a:xfrm>
            <a:off x="4071599" y="4939198"/>
            <a:ext cx="1310400" cy="633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       </a:t>
            </a:r>
            <a:r>
              <a:rPr lang="nl-NL" sz="1400" dirty="0">
                <a:solidFill>
                  <a:srgbClr val="FF0000"/>
                </a:solidFill>
              </a:rPr>
              <a:t>water</a:t>
            </a:r>
          </a:p>
          <a:p>
            <a:r>
              <a:rPr lang="nl-NL" sz="1400" dirty="0">
                <a:solidFill>
                  <a:srgbClr val="FF0000"/>
                </a:solidFill>
              </a:rPr>
              <a:t>koolstofdioxide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7EC07A8-8442-4533-85B3-C8B514237C2C}"/>
              </a:ext>
            </a:extLst>
          </p:cNvPr>
          <p:cNvSpPr txBox="1"/>
          <p:nvPr/>
        </p:nvSpPr>
        <p:spPr>
          <a:xfrm>
            <a:off x="4078800" y="3632400"/>
            <a:ext cx="97007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/>
              <a:t> </a:t>
            </a:r>
            <a:r>
              <a:rPr lang="nl-NL" sz="1400" dirty="0">
                <a:solidFill>
                  <a:srgbClr val="FF0000"/>
                </a:solidFill>
              </a:rPr>
              <a:t>aansteken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D413A2A-A7BB-49D8-966A-11171F3CF893}"/>
              </a:ext>
            </a:extLst>
          </p:cNvPr>
          <p:cNvSpPr/>
          <p:nvPr/>
        </p:nvSpPr>
        <p:spPr>
          <a:xfrm>
            <a:off x="3103420" y="5979169"/>
            <a:ext cx="914400" cy="631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C1E5E57-217E-46B7-B43A-B3CDE314705E}"/>
              </a:ext>
            </a:extLst>
          </p:cNvPr>
          <p:cNvSpPr/>
          <p:nvPr/>
        </p:nvSpPr>
        <p:spPr>
          <a:xfrm>
            <a:off x="3731957" y="5847583"/>
            <a:ext cx="339641" cy="447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4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3D78A5C-30C8-4882-A930-C3AE068F1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7" t="10403" b="19350"/>
          <a:stretch/>
        </p:blipFill>
        <p:spPr>
          <a:xfrm>
            <a:off x="633258" y="1262743"/>
            <a:ext cx="5669486" cy="501841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5AC5E4-EB01-4818-AF9C-818DF32E0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r="17017"/>
          <a:stretch/>
        </p:blipFill>
        <p:spPr>
          <a:xfrm>
            <a:off x="6302744" y="2009410"/>
            <a:ext cx="2427006" cy="309562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7472131-712F-4024-AD4A-A74CDD7DEE32}"/>
              </a:ext>
            </a:extLst>
          </p:cNvPr>
          <p:cNvSpPr txBox="1"/>
          <p:nvPr/>
        </p:nvSpPr>
        <p:spPr>
          <a:xfrm>
            <a:off x="6779529" y="5261417"/>
            <a:ext cx="1434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Fotosynthese</a:t>
            </a:r>
          </a:p>
          <a:p>
            <a:endParaRPr lang="nl-NL" dirty="0"/>
          </a:p>
          <a:p>
            <a:r>
              <a:rPr lang="nl-NL" dirty="0"/>
              <a:t>   </a:t>
            </a:r>
            <a:r>
              <a:rPr lang="nl-NL" dirty="0">
                <a:solidFill>
                  <a:srgbClr val="FF0000"/>
                </a:solidFill>
              </a:rPr>
              <a:t>Licht</a:t>
            </a:r>
            <a:r>
              <a:rPr lang="nl-NL" dirty="0"/>
              <a:t> nodig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79027ED-6C38-4D24-8EC0-64EE9D3EB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48" y="2012322"/>
            <a:ext cx="1990725" cy="309562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F9E3280-DB9A-46DC-88D8-B332199D023A}"/>
              </a:ext>
            </a:extLst>
          </p:cNvPr>
          <p:cNvSpPr txBox="1"/>
          <p:nvPr/>
        </p:nvSpPr>
        <p:spPr>
          <a:xfrm>
            <a:off x="6686693" y="5261417"/>
            <a:ext cx="1659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Water ontleden</a:t>
            </a:r>
          </a:p>
          <a:p>
            <a:endParaRPr lang="nl-NL" dirty="0"/>
          </a:p>
          <a:p>
            <a:r>
              <a:rPr lang="nl-NL" dirty="0"/>
              <a:t>  </a:t>
            </a:r>
            <a:r>
              <a:rPr lang="nl-NL" dirty="0">
                <a:solidFill>
                  <a:srgbClr val="FF0000"/>
                </a:solidFill>
              </a:rPr>
              <a:t>Stroom </a:t>
            </a:r>
            <a:r>
              <a:rPr lang="nl-NL" dirty="0"/>
              <a:t>nodig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AA43D5-FC51-45EA-979E-C99B24D867E3}"/>
              </a:ext>
            </a:extLst>
          </p:cNvPr>
          <p:cNvSpPr txBox="1"/>
          <p:nvPr/>
        </p:nvSpPr>
        <p:spPr>
          <a:xfrm>
            <a:off x="6688800" y="5264329"/>
            <a:ext cx="165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Water ontleden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28F3B76-D258-432C-AF54-A6FF1774D28B}"/>
              </a:ext>
            </a:extLst>
          </p:cNvPr>
          <p:cNvSpPr txBox="1"/>
          <p:nvPr/>
        </p:nvSpPr>
        <p:spPr>
          <a:xfrm>
            <a:off x="6779529" y="5261417"/>
            <a:ext cx="143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Fotosynthese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5AEB5F7-F045-4302-BEE6-26AE0D299F4C}"/>
              </a:ext>
            </a:extLst>
          </p:cNvPr>
          <p:cNvSpPr txBox="1"/>
          <p:nvPr/>
        </p:nvSpPr>
        <p:spPr>
          <a:xfrm>
            <a:off x="1037328" y="282011"/>
            <a:ext cx="769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Endotherme reactie:  </a:t>
            </a:r>
            <a:r>
              <a:rPr lang="nl-NL" sz="2400" dirty="0"/>
              <a:t>er is voor de reactie energie nodig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ttp://cdpcontent.toegang.nu/d3409bf3-9312-4e70-bf68-20bd6476003e/20160405085656/extract/assets/img/layout/252.jpg">
            <a:extLst>
              <a:ext uri="{FF2B5EF4-FFF2-40B4-BE49-F238E27FC236}">
                <a16:creationId xmlns:a16="http://schemas.microsoft.com/office/drawing/2014/main" id="{4AADF8E2-5831-44F9-A9B8-DF3C5F9C83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0" t="65485" r="16218" b="10505"/>
          <a:stretch/>
        </p:blipFill>
        <p:spPr bwMode="auto">
          <a:xfrm>
            <a:off x="1119500" y="1469877"/>
            <a:ext cx="4272896" cy="42387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9D4C57C-AD9B-4EA3-BA0C-F2F80DFB0C4F}"/>
              </a:ext>
            </a:extLst>
          </p:cNvPr>
          <p:cNvSpPr txBox="1"/>
          <p:nvPr/>
        </p:nvSpPr>
        <p:spPr>
          <a:xfrm>
            <a:off x="6589940" y="4817309"/>
            <a:ext cx="143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Fotosynthese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34118E3-56AA-4F22-A560-4CE5EFF3F297}"/>
              </a:ext>
            </a:extLst>
          </p:cNvPr>
          <p:cNvSpPr txBox="1"/>
          <p:nvPr/>
        </p:nvSpPr>
        <p:spPr>
          <a:xfrm>
            <a:off x="1037328" y="282011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Endotherm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7E0C4CC-4174-4938-8C51-98781ED2105A}"/>
              </a:ext>
            </a:extLst>
          </p:cNvPr>
          <p:cNvSpPr txBox="1"/>
          <p:nvPr/>
        </p:nvSpPr>
        <p:spPr>
          <a:xfrm>
            <a:off x="1467293" y="4989600"/>
            <a:ext cx="12952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koolstofdioxide</a:t>
            </a:r>
          </a:p>
          <a:p>
            <a:r>
              <a:rPr lang="nl-NL" sz="1400" dirty="0">
                <a:solidFill>
                  <a:srgbClr val="FF0000"/>
                </a:solidFill>
              </a:rPr>
              <a:t>en water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F67461A-E5ED-452B-B631-A0BC209841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r="17017"/>
          <a:stretch/>
        </p:blipFill>
        <p:spPr>
          <a:xfrm>
            <a:off x="6302744" y="2009410"/>
            <a:ext cx="2427006" cy="309562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F35A720A-3721-41B9-A56D-D61C8780D18D}"/>
              </a:ext>
            </a:extLst>
          </p:cNvPr>
          <p:cNvSpPr txBox="1"/>
          <p:nvPr/>
        </p:nvSpPr>
        <p:spPr>
          <a:xfrm>
            <a:off x="6779529" y="5261417"/>
            <a:ext cx="143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Fotosynthese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4EE5CEB-7C2D-40E8-A6B7-F9965D915C1B}"/>
              </a:ext>
            </a:extLst>
          </p:cNvPr>
          <p:cNvSpPr txBox="1"/>
          <p:nvPr/>
        </p:nvSpPr>
        <p:spPr>
          <a:xfrm>
            <a:off x="3910251" y="4333140"/>
            <a:ext cx="14123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glucose, zuurstof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919BBC9-C961-419C-9F06-2F04D026A10F}"/>
              </a:ext>
            </a:extLst>
          </p:cNvPr>
          <p:cNvSpPr txBox="1"/>
          <p:nvPr/>
        </p:nvSpPr>
        <p:spPr>
          <a:xfrm>
            <a:off x="4299780" y="3679200"/>
            <a:ext cx="79297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/>
              <a:t> </a:t>
            </a:r>
            <a:r>
              <a:rPr lang="nl-NL" sz="1400" dirty="0">
                <a:solidFill>
                  <a:srgbClr val="FF0000"/>
                </a:solidFill>
              </a:rPr>
              <a:t>zonlicht</a:t>
            </a:r>
          </a:p>
        </p:txBody>
      </p:sp>
    </p:spTree>
    <p:extLst>
      <p:ext uri="{BB962C8B-B14F-4D97-AF65-F5344CB8AC3E}">
        <p14:creationId xmlns:p14="http://schemas.microsoft.com/office/powerpoint/2010/main" val="39682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E847976-83B2-4E41-9084-1C66B495B91C}"/>
              </a:ext>
            </a:extLst>
          </p:cNvPr>
          <p:cNvSpPr txBox="1"/>
          <p:nvPr/>
        </p:nvSpPr>
        <p:spPr>
          <a:xfrm>
            <a:off x="1979712" y="848129"/>
            <a:ext cx="4759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Snelheid van een reactie</a:t>
            </a:r>
          </a:p>
        </p:txBody>
      </p:sp>
    </p:spTree>
    <p:extLst>
      <p:ext uri="{BB962C8B-B14F-4D97-AF65-F5344CB8AC3E}">
        <p14:creationId xmlns:p14="http://schemas.microsoft.com/office/powerpoint/2010/main" val="215569263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thumb/5/55/Rust03102006.JPG/1280px-Rust0310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819472"/>
            <a:ext cx="12192000" cy="8124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8569</TotalTime>
  <Words>636</Words>
  <Application>Microsoft Office PowerPoint</Application>
  <PresentationFormat>Diavoorstelling (4:3)</PresentationFormat>
  <Paragraphs>190</Paragraphs>
  <Slides>38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111</cp:revision>
  <dcterms:created xsi:type="dcterms:W3CDTF">2015-01-17T12:45:42Z</dcterms:created>
  <dcterms:modified xsi:type="dcterms:W3CDTF">2023-04-20T04:19:07Z</dcterms:modified>
</cp:coreProperties>
</file>